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8"/>
  </p:notesMasterIdLst>
  <p:sldIdLst>
    <p:sldId id="281" r:id="rId2"/>
    <p:sldId id="285" r:id="rId3"/>
    <p:sldId id="258" r:id="rId4"/>
    <p:sldId id="259" r:id="rId5"/>
    <p:sldId id="269" r:id="rId6"/>
    <p:sldId id="286" r:id="rId7"/>
    <p:sldId id="299" r:id="rId8"/>
    <p:sldId id="268" r:id="rId9"/>
    <p:sldId id="270" r:id="rId10"/>
    <p:sldId id="276" r:id="rId11"/>
    <p:sldId id="288" r:id="rId12"/>
    <p:sldId id="289" r:id="rId13"/>
    <p:sldId id="290" r:id="rId14"/>
    <p:sldId id="291" r:id="rId15"/>
    <p:sldId id="292" r:id="rId16"/>
    <p:sldId id="27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006600"/>
    <a:srgbClr val="660033"/>
    <a:srgbClr val="FF0000"/>
    <a:srgbClr val="660066"/>
    <a:srgbClr val="00CCFF"/>
    <a:srgbClr val="FFFF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6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05E2F6B-51D8-4360-B300-A1887DAD65D2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41B8B64-7434-441E-B695-45BE2F4FC8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3318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Сусанинская средняя школа, учитель биологии Карпушева А.Э.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3AE55-9FA9-44DD-AC1D-C3FE53D13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203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Сусанинская средняя школа, учитель биологии Карпушева А.Э.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44A6B-221A-472C-A946-E433ACB49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433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Сусанинская средняя школа, учитель биологии Карпушева А.Э.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1C62B-E909-49EC-8A00-42CA5B248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178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Сусанинская средняя школа, учитель биологии Карпушева А.Э.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3B691-663D-4FA2-8D98-F210A8179C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021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Сусанинская средняя школа, учитель биологии Карпушева А.Э.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C88A3-B901-43A5-BC5B-DFF4C57FDA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640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Сусанинская средняя школа, учитель биологии Карпушева А.Э.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B0CB6-A5C2-462F-8266-BBA23FA85A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143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Сусанинская средняя школа, учитель биологии Карпушева А.Э.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4E7B6-8F0B-426F-B5F8-D03B35BAF6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353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Сусанинская средняя школа, учитель биологии Карпушева А.Э.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1EA1E-5B7D-4BA0-BA61-80C42D85A4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22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Сусанинская средняя школа, учитель биологии Карпушева А.Э.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8C288-4DC5-4568-9AB0-BDDBC7005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524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Сусанинская средняя школа, учитель биологии Карпушева А.Э.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8311D-D8AA-4318-A491-2F35E1273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760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Сусанинская средняя школа, учитель биологии Карпушева А.Э.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D278C-50A5-4A88-9B0F-872F80B1E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523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Сусанинская средняя школа, учитель биологии Карпушева А.Э.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57574-8BC1-40DA-A5CE-58893E710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593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Сусанинская средняя школа, учитель биологии Карпушева А.Э.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98B2B-E8AF-4B5E-A68B-0A6EA90E8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159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ru-RU"/>
              <a:t>МОУ Сусанинская средняя школа, учитель биологии Карпушева А.Э.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E5D3D50-9A25-4A2F-A834-FA963F8CD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slide" Target="slide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slide" Target="slide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slide" Target="slide13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image" Target="../media/image37.png"/><Relationship Id="rId4" Type="http://schemas.openxmlformats.org/officeDocument/2006/relationships/slide" Target="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Содержимое 8" descr="P101083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296400" cy="6972300"/>
          </a:xfrm>
        </p:spPr>
      </p:pic>
      <p:sp>
        <p:nvSpPr>
          <p:cNvPr id="87043" name="WordArt 3"/>
          <p:cNvSpPr>
            <a:spLocks noChangeArrowheads="1" noChangeShapeType="1" noTextEdit="1"/>
          </p:cNvSpPr>
          <p:nvPr/>
        </p:nvSpPr>
        <p:spPr bwMode="auto">
          <a:xfrm>
            <a:off x="152400" y="1752600"/>
            <a:ext cx="8991600" cy="3048000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250"/>
                <a:gd name="adj2" fmla="val 102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"ФОТОСИНТЕЗ"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      </a:t>
            </a:r>
            <a:r>
              <a:rPr lang="ru-RU" sz="4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Тема </a:t>
            </a:r>
            <a:r>
              <a:rPr lang="ru-RU" sz="4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занятия</a:t>
            </a:r>
            <a:r>
              <a:rPr lang="ru-R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ru-RU" sz="4000" dirty="0" smtClean="0">
                <a:solidFill>
                  <a:srgbClr val="0070C0"/>
                </a:solidFill>
              </a:rPr>
              <a:t/>
            </a:r>
            <a:br>
              <a:rPr lang="ru-RU" sz="4000" dirty="0" smtClean="0">
                <a:solidFill>
                  <a:srgbClr val="0070C0"/>
                </a:solidFill>
              </a:rPr>
            </a:br>
            <a:endParaRPr lang="ru-RU" sz="4000" dirty="0" smtClean="0">
              <a:solidFill>
                <a:srgbClr val="0070C0"/>
              </a:solidFill>
            </a:endParaRP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685800" y="5105400"/>
            <a:ext cx="8458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7030A0"/>
                </a:solidFill>
              </a:rPr>
              <a:t>Цель: изучить механизм и значение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7030A0"/>
                </a:solidFill>
              </a:rPr>
              <a:t>                   процесса фотосинтеза.</a:t>
            </a:r>
          </a:p>
        </p:txBody>
      </p:sp>
      <p:sp>
        <p:nvSpPr>
          <p:cNvPr id="10" name="Управляющая кнопка: далее 9">
            <a:hlinkClick r:id="" action="ppaction://noaction" highlightClick="1"/>
          </p:cNvPr>
          <p:cNvSpPr/>
          <p:nvPr/>
        </p:nvSpPr>
        <p:spPr>
          <a:xfrm>
            <a:off x="0" y="6172200"/>
            <a:ext cx="1295400" cy="6858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7" name="Нижний колонтитул 12"/>
          <p:cNvSpPr txBox="1">
            <a:spLocks/>
          </p:cNvSpPr>
          <p:nvPr/>
        </p:nvSpPr>
        <p:spPr bwMode="auto">
          <a:xfrm>
            <a:off x="1711325" y="6629400"/>
            <a:ext cx="6781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 smtClean="0"/>
              <a:t>Педагог дополнительного образования Алексашкина О.В.</a:t>
            </a:r>
            <a:endParaRPr lang="ru-RU" altLang="ru-RU" sz="1400" dirty="0"/>
          </a:p>
        </p:txBody>
      </p:sp>
      <p:sp>
        <p:nvSpPr>
          <p:cNvPr id="5128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D06BEA0-7079-4026-9F51-1EE3B535C821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ru-RU" alt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70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animBg="1"/>
      <p:bldP spid="8704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ТЕСТ ПО ТЕМЕ ФОТОСИНТЕЗ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524000"/>
            <a:ext cx="4038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</a:rPr>
              <a:t>1.В каких органоидах  клетки осуществляется процесс фотосинтеза?</a:t>
            </a:r>
          </a:p>
        </p:txBody>
      </p:sp>
      <p:pic>
        <p:nvPicPr>
          <p:cNvPr id="14340" name="Прямоугольник 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1047750"/>
            <a:ext cx="3621088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Прямоугольник 7">
            <a:hlinkClick r:id="rId4" action="ppaction://hlinksldjump"/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2419350"/>
            <a:ext cx="3621088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Прямоугольник 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3827463"/>
            <a:ext cx="3582988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Прямоугольник 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5162550"/>
            <a:ext cx="3621088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Нижний колонтитул 12"/>
          <p:cNvSpPr txBox="1">
            <a:spLocks/>
          </p:cNvSpPr>
          <p:nvPr/>
        </p:nvSpPr>
        <p:spPr bwMode="auto">
          <a:xfrm>
            <a:off x="0" y="6629400"/>
            <a:ext cx="6781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dirty="0"/>
          </a:p>
        </p:txBody>
      </p:sp>
      <p:sp>
        <p:nvSpPr>
          <p:cNvPr id="14345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D70DBDD-54AA-459B-8425-90EEAFCBD723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z="1400" smtClean="0"/>
          </a:p>
        </p:txBody>
      </p:sp>
      <p:sp>
        <p:nvSpPr>
          <p:cNvPr id="4" name="Управляющая кнопка: далее 3">
            <a:hlinkClick r:id="rId8" action="ppaction://hlinksldjump" highlightClick="1"/>
          </p:cNvPr>
          <p:cNvSpPr/>
          <p:nvPr/>
        </p:nvSpPr>
        <p:spPr>
          <a:xfrm>
            <a:off x="698500" y="5830888"/>
            <a:ext cx="749300" cy="7080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ТЕСТ ПО ТЕМЕ ФОТОСИНТЕЗ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524000"/>
            <a:ext cx="4038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2.При расщеплении какого соединения выделяется свободный кислород при фотосинтезе?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6388" name="Прямоугольник 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1047750"/>
            <a:ext cx="3621088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Прямоугольник 7">
            <a:hlinkClick r:id="rId4" action="ppaction://hlinksldjump"/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2419350"/>
            <a:ext cx="3621088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Прямоугольник 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3790950"/>
            <a:ext cx="3621088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Прямоугольник 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5162550"/>
            <a:ext cx="3621088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Нижний колонтитул 12"/>
          <p:cNvSpPr txBox="1">
            <a:spLocks/>
          </p:cNvSpPr>
          <p:nvPr/>
        </p:nvSpPr>
        <p:spPr bwMode="auto">
          <a:xfrm>
            <a:off x="0" y="6629400"/>
            <a:ext cx="6781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dirty="0"/>
          </a:p>
        </p:txBody>
      </p:sp>
      <p:sp>
        <p:nvSpPr>
          <p:cNvPr id="16393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23E8D95-4228-4645-9BCE-6980B420C35F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ru-RU" altLang="ru-RU" sz="1400" smtClean="0"/>
          </a:p>
        </p:txBody>
      </p:sp>
      <p:sp>
        <p:nvSpPr>
          <p:cNvPr id="4" name="Управляющая кнопка: далее 3">
            <a:hlinkClick r:id="rId8" action="ppaction://hlinksldjump" highlightClick="1"/>
          </p:cNvPr>
          <p:cNvSpPr/>
          <p:nvPr/>
        </p:nvSpPr>
        <p:spPr>
          <a:xfrm>
            <a:off x="762000" y="6019800"/>
            <a:ext cx="723900" cy="47783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01638" y="0"/>
            <a:ext cx="8229600" cy="792163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ТЕСТ ПО ТЕМЕ ФОТОСИНТЕЗ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524000"/>
            <a:ext cx="4038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</a:rPr>
              <a:t>3.Как называется процесс разложения воды под действием света?</a:t>
            </a:r>
          </a:p>
        </p:txBody>
      </p:sp>
      <p:pic>
        <p:nvPicPr>
          <p:cNvPr id="18436" name="Прямоугольник 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525" y="1066800"/>
            <a:ext cx="361632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Прямоугольник 7">
            <a:hlinkClick r:id="rId4" action="ppaction://hlinksldjump"/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3" y="3200400"/>
            <a:ext cx="361632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Прямоугольник 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525" y="4857750"/>
            <a:ext cx="361632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EACB533-8C31-4643-ABAD-A88BFD919A73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1400" smtClean="0"/>
          </a:p>
        </p:txBody>
      </p:sp>
      <p:sp>
        <p:nvSpPr>
          <p:cNvPr id="4" name="Управляющая кнопка: далее 3">
            <a:hlinkClick r:id="rId7" action="ppaction://hlinksldjump" highlightClick="1"/>
          </p:cNvPr>
          <p:cNvSpPr/>
          <p:nvPr/>
        </p:nvSpPr>
        <p:spPr>
          <a:xfrm>
            <a:off x="838200" y="5867400"/>
            <a:ext cx="6858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ru-RU" altLang="ru-RU" sz="3200" b="1" smtClean="0"/>
              <a:t>ТЕСТ ПО ТЕМЕ ФОТОСИНТЕЗ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524000"/>
            <a:ext cx="4038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</a:rPr>
              <a:t>4.В какую фазу фотосинтеза образуются АТФ и НАДФ-Н</a:t>
            </a:r>
          </a:p>
        </p:txBody>
      </p:sp>
      <p:pic>
        <p:nvPicPr>
          <p:cNvPr id="20484" name="Прямоугольник 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1584325"/>
            <a:ext cx="3621088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Прямоугольник 7">
            <a:hlinkClick r:id="rId4" action="ppaction://hlinksldjump"/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3870325"/>
            <a:ext cx="3621088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79D327-2FDA-4EF8-B3AA-D6DCB3D6FFC7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ru-RU" altLang="ru-RU" sz="1400" smtClean="0"/>
          </a:p>
        </p:txBody>
      </p:sp>
      <p:sp>
        <p:nvSpPr>
          <p:cNvPr id="3" name="Управляющая кнопка: далее 2">
            <a:hlinkClick r:id="rId4" action="ppaction://hlinksldjump" highlightClick="1"/>
          </p:cNvPr>
          <p:cNvSpPr/>
          <p:nvPr/>
        </p:nvSpPr>
        <p:spPr>
          <a:xfrm>
            <a:off x="990600" y="6019800"/>
            <a:ext cx="7620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ТЕСТ ПО ТЕМЕ ФОТОСИНТЕЗ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524000"/>
            <a:ext cx="40386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</a:rPr>
              <a:t>5.Образование каких веществ является результатом </a:t>
            </a:r>
            <a:r>
              <a:rPr lang="ru-RU" sz="2400" b="1" dirty="0" err="1">
                <a:solidFill>
                  <a:srgbClr val="7030A0"/>
                </a:solidFill>
              </a:rPr>
              <a:t>темновой</a:t>
            </a:r>
            <a:r>
              <a:rPr lang="ru-RU" sz="2400" b="1" dirty="0">
                <a:solidFill>
                  <a:srgbClr val="7030A0"/>
                </a:solidFill>
              </a:rPr>
              <a:t> фазы фотосинтеза?</a:t>
            </a:r>
          </a:p>
        </p:txBody>
      </p:sp>
      <p:pic>
        <p:nvPicPr>
          <p:cNvPr id="22532" name="Прямоугольник 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1047750"/>
            <a:ext cx="3621088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Прямоугольник 7">
            <a:hlinkClick r:id="rId4" action="ppaction://hlinksldjump"/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2419350"/>
            <a:ext cx="3621088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029200" y="3810000"/>
            <a:ext cx="35814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hlinkClick r:id="" action="ppaction://noaction"/>
              </a:rPr>
              <a:t>В) АДФ,  НАДФ, О</a:t>
            </a:r>
            <a:r>
              <a:rPr lang="ru-RU" sz="2800" b="1" baseline="-25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hlinkClick r:id="" action="ppaction://noaction"/>
              </a:rPr>
              <a:t>2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536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244757E-071C-4CC6-AB0A-270DE771E926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ru-RU" altLang="ru-RU" sz="1400" smtClean="0"/>
          </a:p>
        </p:txBody>
      </p:sp>
      <p:sp>
        <p:nvSpPr>
          <p:cNvPr id="3" name="Управляющая кнопка: далее 2">
            <a:hlinkClick r:id="rId6" action="ppaction://hlinksldjump" highlightClick="1"/>
          </p:cNvPr>
          <p:cNvSpPr/>
          <p:nvPr/>
        </p:nvSpPr>
        <p:spPr>
          <a:xfrm>
            <a:off x="914400" y="5830888"/>
            <a:ext cx="762000" cy="66675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29199" y="5178136"/>
            <a:ext cx="3553691" cy="1409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/>
          <a:p>
            <a:pPr algn="ctr">
              <a:defRPr/>
            </a:pPr>
            <a:r>
              <a:rPr lang="ru-RU" sz="28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Г)</a:t>
            </a:r>
            <a:r>
              <a:rPr lang="en-US" sz="32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sz="16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r>
              <a:rPr lang="en-US" sz="32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</a:t>
            </a:r>
            <a:r>
              <a:rPr lang="en-US" sz="16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12</a:t>
            </a:r>
            <a:r>
              <a:rPr lang="en-US" sz="32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</a:t>
            </a:r>
            <a:r>
              <a:rPr lang="en-US" sz="16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r>
              <a:rPr lang="ru-RU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en-US" sz="28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</a:t>
            </a:r>
            <a:r>
              <a:rPr lang="en-US" sz="14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en-US" sz="32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8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</a:t>
            </a:r>
            <a:endParaRPr lang="ru-RU" sz="5400" b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Прямоугольник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3" y="1768475"/>
            <a:ext cx="77597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5943600" y="5562600"/>
            <a:ext cx="3200400" cy="1295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58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C17387D-43D1-438A-A4CB-30BAE2C3A5FC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ru-RU" alt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07-0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397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 ЗА  ВНИМАНИЕ!</a:t>
            </a:r>
          </a:p>
        </p:txBody>
      </p:sp>
      <p:sp>
        <p:nvSpPr>
          <p:cNvPr id="27653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BC2E892-9CCF-4A16-8725-DA9E69CE205A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ru-RU" alt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Rectangle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360363"/>
            <a:ext cx="9296400" cy="601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65DBC47-2831-4A89-B9C5-15EB9C00D8F4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4638"/>
            <a:ext cx="8229600" cy="41275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ИССЛЕДОВАНИЯ</a:t>
            </a:r>
          </a:p>
        </p:txBody>
      </p:sp>
      <p:sp>
        <p:nvSpPr>
          <p:cNvPr id="7171" name="Rectangle 7"/>
          <p:cNvSpPr>
            <a:spLocks noGrp="1" noChangeArrowheads="1"/>
          </p:cNvSpPr>
          <p:nvPr>
            <p:ph sz="quarter" idx="3"/>
          </p:nvPr>
        </p:nvSpPr>
        <p:spPr>
          <a:xfrm>
            <a:off x="457200" y="3940175"/>
            <a:ext cx="4040188" cy="2185988"/>
          </a:xfrm>
        </p:spPr>
        <p:txBody>
          <a:bodyPr/>
          <a:lstStyle/>
          <a:p>
            <a:pPr eaLnBrk="1" hangingPunct="1"/>
            <a:endParaRPr lang="ru-RU" altLang="ru-RU" sz="2400" smtClean="0"/>
          </a:p>
        </p:txBody>
      </p:sp>
      <p:pic>
        <p:nvPicPr>
          <p:cNvPr id="13320" name="Picture 8" descr="прст2"/>
          <p:cNvPicPr>
            <a:picLocks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066800"/>
            <a:ext cx="2362200" cy="2165350"/>
          </a:xfrm>
          <a:noFill/>
        </p:spPr>
      </p:pic>
      <p:sp>
        <p:nvSpPr>
          <p:cNvPr id="13324" name="AutoShape 12"/>
          <p:cNvSpPr>
            <a:spLocks noChangeArrowheads="1"/>
          </p:cNvSpPr>
          <p:nvPr/>
        </p:nvSpPr>
        <p:spPr bwMode="auto">
          <a:xfrm>
            <a:off x="4343400" y="838200"/>
            <a:ext cx="1081088" cy="1008063"/>
          </a:xfrm>
          <a:prstGeom prst="sun">
            <a:avLst>
              <a:gd name="adj" fmla="val 25000"/>
            </a:avLst>
          </a:prstGeom>
          <a:solidFill>
            <a:srgbClr val="FFFF66"/>
          </a:solidFill>
          <a:ln w="38100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800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13321" name="Picture 9" descr="прст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990600"/>
            <a:ext cx="2362200" cy="218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6" name="Picture 14" descr="Марина 2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3429000"/>
            <a:ext cx="5715000" cy="3152775"/>
          </a:xfrm>
          <a:noFill/>
        </p:spPr>
      </p:pic>
      <p:pic>
        <p:nvPicPr>
          <p:cNvPr id="8207" name="Picture 15" descr="Марина1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48400" y="3429000"/>
            <a:ext cx="2565400" cy="3124200"/>
          </a:xfrm>
        </p:spPr>
      </p:pic>
      <p:sp>
        <p:nvSpPr>
          <p:cNvPr id="7177" name="Нижний колонтитул 12"/>
          <p:cNvSpPr txBox="1">
            <a:spLocks/>
          </p:cNvSpPr>
          <p:nvPr/>
        </p:nvSpPr>
        <p:spPr bwMode="auto">
          <a:xfrm>
            <a:off x="0" y="6629400"/>
            <a:ext cx="6781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dirty="0"/>
          </a:p>
        </p:txBody>
      </p:sp>
      <p:sp>
        <p:nvSpPr>
          <p:cNvPr id="7178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7B8008B-A414-4EB1-8740-CC0476F204AD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ru-RU" alt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133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ИССЛЕДОВАНИЯ</a:t>
            </a:r>
          </a:p>
        </p:txBody>
      </p:sp>
      <p:pic>
        <p:nvPicPr>
          <p:cNvPr id="11270" name="Picture 6" descr="Марина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990600"/>
            <a:ext cx="8001000" cy="5402263"/>
          </a:xfrm>
        </p:spPr>
      </p:pic>
      <p:sp>
        <p:nvSpPr>
          <p:cNvPr id="8196" name="Нижний колонтитул 12"/>
          <p:cNvSpPr txBox="1">
            <a:spLocks/>
          </p:cNvSpPr>
          <p:nvPr/>
        </p:nvSpPr>
        <p:spPr bwMode="auto">
          <a:xfrm>
            <a:off x="0" y="6629400"/>
            <a:ext cx="6781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dirty="0"/>
          </a:p>
        </p:txBody>
      </p:sp>
      <p:sp>
        <p:nvSpPr>
          <p:cNvPr id="8197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4F2D81B-6F52-44D8-ACFC-81D75ABEBE26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>
          <a:xfrm>
            <a:off x="134938" y="152400"/>
            <a:ext cx="8686800" cy="3048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/>
              <a:t>Место протекания процесса фотосинтеза</a:t>
            </a:r>
            <a:endParaRPr lang="ru-RU" sz="28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9" name="Picture 2" descr="C:\Documents and Settings\Я\Рабочий стол\скан\самраб 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12" t="12862" r="24548" b="4823"/>
          <a:stretch>
            <a:fillRect/>
          </a:stretch>
        </p:blipFill>
        <p:spPr bwMode="auto">
          <a:xfrm>
            <a:off x="-76200" y="1143000"/>
            <a:ext cx="1898650" cy="224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Documents and Settings\Я\Рабочий стол\скан\самраб 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5" t="15434" r="49612" b="7394"/>
          <a:stretch>
            <a:fillRect/>
          </a:stretch>
        </p:blipFill>
        <p:spPr bwMode="auto">
          <a:xfrm>
            <a:off x="7391400" y="1143000"/>
            <a:ext cx="1752600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Documents and Settings\Я\Рабочий стол\скан\самраб 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1" r="76485" b="9807"/>
          <a:stretch>
            <a:fillRect/>
          </a:stretch>
        </p:blipFill>
        <p:spPr bwMode="auto">
          <a:xfrm>
            <a:off x="1828800" y="892175"/>
            <a:ext cx="1722438" cy="224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Documents and Settings\Я\Рабочий стол\скан\самраб 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61" t="5305" b="7234"/>
          <a:stretch>
            <a:fillRect/>
          </a:stretch>
        </p:blipFill>
        <p:spPr bwMode="auto">
          <a:xfrm>
            <a:off x="5486400" y="931863"/>
            <a:ext cx="1905000" cy="243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3390900" y="931863"/>
            <a:ext cx="1943100" cy="2243137"/>
            <a:chOff x="381000" y="1143000"/>
            <a:chExt cx="2590800" cy="2976265"/>
          </a:xfrm>
        </p:grpSpPr>
        <p:pic>
          <p:nvPicPr>
            <p:cNvPr id="9226" name="Рисунок 5" descr="P1000681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143000"/>
              <a:ext cx="2590800" cy="2922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Box 12"/>
            <p:cNvSpPr txBox="1">
              <a:spLocks noChangeArrowheads="1"/>
            </p:cNvSpPr>
            <p:nvPr/>
          </p:nvSpPr>
          <p:spPr bwMode="auto">
            <a:xfrm>
              <a:off x="533400" y="3657600"/>
              <a:ext cx="22860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b="1">
                  <a:solidFill>
                    <a:schemeClr val="bg1"/>
                  </a:solidFill>
                </a:rPr>
                <a:t>Растение</a:t>
              </a:r>
            </a:p>
          </p:txBody>
        </p:sp>
      </p:grpSp>
      <p:sp>
        <p:nvSpPr>
          <p:cNvPr id="9224" name="Нижний колонтитул 12"/>
          <p:cNvSpPr txBox="1">
            <a:spLocks/>
          </p:cNvSpPr>
          <p:nvPr/>
        </p:nvSpPr>
        <p:spPr bwMode="auto">
          <a:xfrm>
            <a:off x="0" y="6629400"/>
            <a:ext cx="6781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 smtClean="0"/>
              <a:t>.</a:t>
            </a:r>
            <a:endParaRPr lang="ru-RU" altLang="ru-RU" sz="1400" dirty="0"/>
          </a:p>
        </p:txBody>
      </p:sp>
      <p:sp>
        <p:nvSpPr>
          <p:cNvPr id="9225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B37D9D9-606D-4E39-B109-DFF7A3238B7D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18848 L -0.36667 0.4327 " pathEditMode="relative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0.17414 L 0.02083 0.4294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127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15726 L -0.4 0.4125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0" y="127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83 0.1524 L 0.6125 0.4077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67" y="127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17 0.17067 L 0.1875 0.4037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33" y="116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C:\Users\1\Desktop\Новая папка\img2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90678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Нижний колонтитул 12"/>
          <p:cNvSpPr txBox="1">
            <a:spLocks/>
          </p:cNvSpPr>
          <p:nvPr/>
        </p:nvSpPr>
        <p:spPr bwMode="auto">
          <a:xfrm>
            <a:off x="0" y="6629400"/>
            <a:ext cx="6781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dirty="0"/>
          </a:p>
        </p:txBody>
      </p:sp>
      <p:sp>
        <p:nvSpPr>
          <p:cNvPr id="10244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7D5FE8E-DD03-461A-90DB-AB4E50A5569D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альтернативный процесс 16"/>
          <p:cNvSpPr/>
          <p:nvPr/>
        </p:nvSpPr>
        <p:spPr>
          <a:xfrm>
            <a:off x="228600" y="1073150"/>
            <a:ext cx="8915400" cy="5562600"/>
          </a:xfrm>
          <a:prstGeom prst="flowChartAlternateProcess">
            <a:avLst/>
          </a:prstGeom>
          <a:ln w="76200">
            <a:solidFill>
              <a:srgbClr val="00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67" name="Заголовок 2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</p:spPr>
        <p:txBody>
          <a:bodyPr/>
          <a:lstStyle/>
          <a:p>
            <a:r>
              <a:rPr lang="ru-RU" altLang="ru-RU" sz="6000" b="1" smtClean="0">
                <a:solidFill>
                  <a:srgbClr val="660033"/>
                </a:solidFill>
                <a:latin typeface="Monotype Corsiva" pitchFamily="66" charset="0"/>
              </a:rPr>
              <a:t>Световая фаза </a:t>
            </a:r>
          </a:p>
        </p:txBody>
      </p:sp>
      <p:sp>
        <p:nvSpPr>
          <p:cNvPr id="4" name="Овал 3"/>
          <p:cNvSpPr/>
          <p:nvPr/>
        </p:nvSpPr>
        <p:spPr>
          <a:xfrm>
            <a:off x="228600" y="1447800"/>
            <a:ext cx="8915400" cy="5257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5" name="Солнце 4"/>
          <p:cNvSpPr/>
          <p:nvPr/>
        </p:nvSpPr>
        <p:spPr>
          <a:xfrm>
            <a:off x="0" y="-533400"/>
            <a:ext cx="2286000" cy="2133600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362200"/>
            <a:ext cx="53340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b="1" dirty="0">
              <a:solidFill>
                <a:srgbClr val="006600"/>
              </a:solidFill>
            </a:endParaRPr>
          </a:p>
          <a:p>
            <a:pPr>
              <a:defRPr/>
            </a:pPr>
            <a:r>
              <a:rPr lang="ru-RU" b="1" dirty="0">
                <a:solidFill>
                  <a:srgbClr val="006600"/>
                </a:solidFill>
              </a:rPr>
              <a:t>а) хлорофилл –––(свет)–––&gt; хлорофилл</a:t>
            </a:r>
            <a:r>
              <a:rPr lang="ru-RU" b="1" baseline="30000" dirty="0">
                <a:solidFill>
                  <a:srgbClr val="006600"/>
                </a:solidFill>
              </a:rPr>
              <a:t>*</a:t>
            </a:r>
            <a:r>
              <a:rPr lang="ru-RU" b="1" dirty="0">
                <a:solidFill>
                  <a:srgbClr val="006600"/>
                </a:solidFill>
              </a:rPr>
              <a:t> + </a:t>
            </a:r>
            <a:r>
              <a:rPr lang="ru-RU" b="1" i="1" dirty="0" err="1">
                <a:solidFill>
                  <a:srgbClr val="006600"/>
                </a:solidFill>
              </a:rPr>
              <a:t>e</a:t>
            </a:r>
            <a:endParaRPr lang="ru-RU" b="1" dirty="0">
              <a:solidFill>
                <a:srgbClr val="006600"/>
              </a:solidFill>
            </a:endParaRPr>
          </a:p>
          <a:p>
            <a:pPr>
              <a:defRPr/>
            </a:pPr>
            <a:r>
              <a:rPr lang="ru-RU" b="1" dirty="0">
                <a:solidFill>
                  <a:srgbClr val="006600"/>
                </a:solidFill>
              </a:rPr>
              <a:t>б) </a:t>
            </a:r>
            <a:r>
              <a:rPr lang="ru-RU" b="1" i="1" dirty="0" err="1">
                <a:solidFill>
                  <a:srgbClr val="006600"/>
                </a:solidFill>
              </a:rPr>
              <a:t>e</a:t>
            </a:r>
            <a:r>
              <a:rPr lang="ru-RU" b="1" dirty="0">
                <a:solidFill>
                  <a:srgbClr val="006600"/>
                </a:solidFill>
              </a:rPr>
              <a:t> + белки-переносчики ––&gt; на наружную поверхность мембраны </a:t>
            </a:r>
            <a:r>
              <a:rPr lang="ru-RU" b="1" dirty="0" err="1">
                <a:solidFill>
                  <a:srgbClr val="006600"/>
                </a:solidFill>
              </a:rPr>
              <a:t>тилакоида</a:t>
            </a:r>
            <a:endParaRPr lang="ru-RU" b="1" dirty="0">
              <a:solidFill>
                <a:srgbClr val="006600"/>
              </a:solidFill>
            </a:endParaRPr>
          </a:p>
          <a:p>
            <a:pPr>
              <a:defRPr/>
            </a:pPr>
            <a:r>
              <a:rPr lang="ru-RU" b="1" dirty="0">
                <a:solidFill>
                  <a:srgbClr val="006600"/>
                </a:solidFill>
              </a:rPr>
              <a:t>в) НАДФ</a:t>
            </a:r>
            <a:r>
              <a:rPr lang="ru-RU" b="1" baseline="30000" dirty="0">
                <a:solidFill>
                  <a:srgbClr val="006600"/>
                </a:solidFill>
              </a:rPr>
              <a:t>+</a:t>
            </a:r>
            <a:r>
              <a:rPr lang="ru-RU" b="1" dirty="0">
                <a:solidFill>
                  <a:srgbClr val="006600"/>
                </a:solidFill>
              </a:rPr>
              <a:t> + 2H</a:t>
            </a:r>
            <a:r>
              <a:rPr lang="ru-RU" b="1" baseline="30000" dirty="0">
                <a:solidFill>
                  <a:srgbClr val="006600"/>
                </a:solidFill>
              </a:rPr>
              <a:t>+</a:t>
            </a:r>
            <a:r>
              <a:rPr lang="ru-RU" b="1" dirty="0">
                <a:solidFill>
                  <a:srgbClr val="006600"/>
                </a:solidFill>
              </a:rPr>
              <a:t> + 4</a:t>
            </a:r>
            <a:r>
              <a:rPr lang="ru-RU" b="1" i="1" dirty="0">
                <a:solidFill>
                  <a:srgbClr val="006600"/>
                </a:solidFill>
              </a:rPr>
              <a:t> </a:t>
            </a:r>
            <a:r>
              <a:rPr lang="ru-RU" b="1" i="1" dirty="0" err="1">
                <a:solidFill>
                  <a:srgbClr val="006600"/>
                </a:solidFill>
              </a:rPr>
              <a:t>e</a:t>
            </a:r>
            <a:r>
              <a:rPr lang="ru-RU" b="1" dirty="0">
                <a:solidFill>
                  <a:srgbClr val="006600"/>
                </a:solidFill>
              </a:rPr>
              <a:t> –––&gt; НАДФ·H</a:t>
            </a:r>
            <a:r>
              <a:rPr lang="ru-RU" b="1" baseline="-25000" dirty="0">
                <a:solidFill>
                  <a:srgbClr val="006600"/>
                </a:solidFill>
              </a:rPr>
              <a:t>2</a:t>
            </a:r>
            <a:endParaRPr lang="ru-RU" b="1" dirty="0">
              <a:solidFill>
                <a:srgbClr val="006600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48000" y="3733800"/>
            <a:ext cx="56388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006600"/>
                </a:solidFill>
              </a:rPr>
              <a:t> Фотолиз воды</a:t>
            </a:r>
          </a:p>
          <a:p>
            <a:pPr>
              <a:defRPr/>
            </a:pPr>
            <a:r>
              <a:rPr lang="ru-RU" b="1" dirty="0">
                <a:solidFill>
                  <a:srgbClr val="006600"/>
                </a:solidFill>
              </a:rPr>
              <a:t>H</a:t>
            </a:r>
            <a:r>
              <a:rPr lang="ru-RU" b="1" baseline="-25000" dirty="0">
                <a:solidFill>
                  <a:srgbClr val="006600"/>
                </a:solidFill>
              </a:rPr>
              <a:t>2</a:t>
            </a:r>
            <a:r>
              <a:rPr lang="ru-RU" b="1" dirty="0">
                <a:solidFill>
                  <a:srgbClr val="006600"/>
                </a:solidFill>
              </a:rPr>
              <a:t>O –––(свет)–––&gt; H</a:t>
            </a:r>
            <a:r>
              <a:rPr lang="ru-RU" b="1" baseline="30000" dirty="0">
                <a:solidFill>
                  <a:srgbClr val="006600"/>
                </a:solidFill>
              </a:rPr>
              <a:t>+</a:t>
            </a:r>
            <a:r>
              <a:rPr lang="ru-RU" b="1" dirty="0">
                <a:solidFill>
                  <a:srgbClr val="006600"/>
                </a:solidFill>
              </a:rPr>
              <a:t> + OH</a:t>
            </a:r>
            <a:r>
              <a:rPr lang="ru-RU" b="1" baseline="30000" dirty="0">
                <a:solidFill>
                  <a:srgbClr val="006600"/>
                </a:solidFill>
              </a:rPr>
              <a:t>–</a:t>
            </a:r>
            <a:endParaRPr lang="en-US" b="1" baseline="30000" dirty="0">
              <a:solidFill>
                <a:srgbClr val="006600"/>
              </a:solidFill>
            </a:endParaRPr>
          </a:p>
          <a:p>
            <a:pPr>
              <a:defRPr/>
            </a:pPr>
            <a:r>
              <a:rPr lang="ru-RU" b="1" dirty="0">
                <a:solidFill>
                  <a:srgbClr val="006600"/>
                </a:solidFill>
              </a:rPr>
              <a:t>OH</a:t>
            </a:r>
            <a:r>
              <a:rPr lang="ru-RU" b="1" baseline="30000" dirty="0">
                <a:solidFill>
                  <a:srgbClr val="006600"/>
                </a:solidFill>
              </a:rPr>
              <a:t>–</a:t>
            </a:r>
            <a:r>
              <a:rPr lang="ru-RU" b="1" dirty="0">
                <a:solidFill>
                  <a:srgbClr val="006600"/>
                </a:solidFill>
              </a:rPr>
              <a:t> –––&gt; OH</a:t>
            </a:r>
            <a:r>
              <a:rPr lang="ru-RU" b="1" baseline="30000" dirty="0">
                <a:solidFill>
                  <a:srgbClr val="006600"/>
                </a:solidFill>
              </a:rPr>
              <a:t>–</a:t>
            </a:r>
            <a:r>
              <a:rPr lang="ru-RU" b="1" dirty="0">
                <a:solidFill>
                  <a:srgbClr val="006600"/>
                </a:solidFill>
              </a:rPr>
              <a:t> – </a:t>
            </a:r>
            <a:r>
              <a:rPr lang="ru-RU" b="1" i="1" dirty="0" err="1">
                <a:solidFill>
                  <a:srgbClr val="006600"/>
                </a:solidFill>
              </a:rPr>
              <a:t>e</a:t>
            </a:r>
            <a:r>
              <a:rPr lang="ru-RU" b="1" i="1" dirty="0">
                <a:solidFill>
                  <a:srgbClr val="006600"/>
                </a:solidFill>
              </a:rPr>
              <a:t> </a:t>
            </a:r>
            <a:r>
              <a:rPr lang="ru-RU" b="1" dirty="0">
                <a:solidFill>
                  <a:srgbClr val="006600"/>
                </a:solidFill>
              </a:rPr>
              <a:t>–––&gt; OH –––&gt; H</a:t>
            </a:r>
            <a:r>
              <a:rPr lang="ru-RU" b="1" baseline="-25000" dirty="0">
                <a:solidFill>
                  <a:srgbClr val="006600"/>
                </a:solidFill>
              </a:rPr>
              <a:t>2</a:t>
            </a:r>
            <a:r>
              <a:rPr lang="ru-RU" b="1" dirty="0">
                <a:solidFill>
                  <a:srgbClr val="006600"/>
                </a:solidFill>
              </a:rPr>
              <a:t>O и O</a:t>
            </a:r>
            <a:r>
              <a:rPr lang="ru-RU" b="1" baseline="-25000" dirty="0">
                <a:solidFill>
                  <a:srgbClr val="006600"/>
                </a:solidFill>
              </a:rPr>
              <a:t>2</a:t>
            </a:r>
            <a:r>
              <a:rPr lang="ru-RU" b="1" dirty="0">
                <a:solidFill>
                  <a:srgbClr val="006600"/>
                </a:solidFill>
              </a:rPr>
              <a:t>?</a:t>
            </a:r>
          </a:p>
          <a:p>
            <a:pPr>
              <a:defRPr/>
            </a:pPr>
            <a:r>
              <a:rPr lang="ru-RU" b="1" i="1" dirty="0" err="1">
                <a:solidFill>
                  <a:srgbClr val="006600"/>
                </a:solidFill>
              </a:rPr>
              <a:t>e</a:t>
            </a:r>
            <a:r>
              <a:rPr lang="ru-RU" b="1" dirty="0">
                <a:solidFill>
                  <a:srgbClr val="006600"/>
                </a:solidFill>
              </a:rPr>
              <a:t> + хлорофилл</a:t>
            </a:r>
            <a:r>
              <a:rPr lang="ru-RU" b="1" baseline="30000" dirty="0">
                <a:solidFill>
                  <a:srgbClr val="006600"/>
                </a:solidFill>
              </a:rPr>
              <a:t>*</a:t>
            </a:r>
            <a:r>
              <a:rPr lang="ru-RU" b="1" dirty="0">
                <a:solidFill>
                  <a:srgbClr val="006600"/>
                </a:solidFill>
              </a:rPr>
              <a:t> –––&gt; </a:t>
            </a:r>
            <a:r>
              <a:rPr lang="ru-RU" b="1" dirty="0" err="1">
                <a:solidFill>
                  <a:srgbClr val="006600"/>
                </a:solidFill>
              </a:rPr>
              <a:t>хлорофилл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19600" y="5257800"/>
            <a:ext cx="4495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6600"/>
                </a:solidFill>
              </a:rPr>
              <a:t>H</a:t>
            </a:r>
            <a:r>
              <a:rPr lang="ru-RU" b="1" baseline="30000" dirty="0">
                <a:solidFill>
                  <a:srgbClr val="006600"/>
                </a:solidFill>
              </a:rPr>
              <a:t>+</a:t>
            </a:r>
            <a:r>
              <a:rPr lang="ru-RU" b="1" dirty="0">
                <a:solidFill>
                  <a:srgbClr val="006600"/>
                </a:solidFill>
              </a:rPr>
              <a:t>– источник энергии, необходимой для синтеза АТФ из АДФ +Ф</a:t>
            </a:r>
            <a:r>
              <a:rPr lang="ru-RU" b="1" baseline="-25000" dirty="0">
                <a:solidFill>
                  <a:srgbClr val="006600"/>
                </a:solidFill>
              </a:rPr>
              <a:t>Н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14" name="Стрелка вправо с вырезом 13"/>
          <p:cNvSpPr/>
          <p:nvPr/>
        </p:nvSpPr>
        <p:spPr>
          <a:xfrm rot="2926922">
            <a:off x="2060575" y="3619500"/>
            <a:ext cx="990600" cy="1066800"/>
          </a:xfrm>
          <a:prstGeom prst="notchedRightArrow">
            <a:avLst>
              <a:gd name="adj1" fmla="val 37816"/>
              <a:gd name="adj2" fmla="val 3957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право с вырезом 14"/>
          <p:cNvSpPr/>
          <p:nvPr/>
        </p:nvSpPr>
        <p:spPr>
          <a:xfrm rot="2926922">
            <a:off x="3508375" y="5067300"/>
            <a:ext cx="990600" cy="1066800"/>
          </a:xfrm>
          <a:prstGeom prst="notchedRightArrow">
            <a:avLst>
              <a:gd name="adj1" fmla="val 27095"/>
              <a:gd name="adj2" fmla="val 500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75" name="TextBox 15"/>
          <p:cNvSpPr txBox="1">
            <a:spLocks noChangeArrowheads="1"/>
          </p:cNvSpPr>
          <p:nvPr/>
        </p:nvSpPr>
        <p:spPr bwMode="auto">
          <a:xfrm>
            <a:off x="3581400" y="1676400"/>
            <a:ext cx="2362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/>
              <a:t>тилакоид</a:t>
            </a:r>
          </a:p>
        </p:txBody>
      </p:sp>
      <p:sp>
        <p:nvSpPr>
          <p:cNvPr id="11276" name="TextBox 17"/>
          <p:cNvSpPr txBox="1">
            <a:spLocks noChangeArrowheads="1"/>
          </p:cNvSpPr>
          <p:nvPr/>
        </p:nvSpPr>
        <p:spPr bwMode="auto">
          <a:xfrm>
            <a:off x="7391400" y="1600200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6600"/>
                </a:solidFill>
              </a:rPr>
              <a:t>строма</a:t>
            </a:r>
          </a:p>
        </p:txBody>
      </p:sp>
      <p:sp>
        <p:nvSpPr>
          <p:cNvPr id="11277" name="Нижний колонтитул 12"/>
          <p:cNvSpPr txBox="1">
            <a:spLocks/>
          </p:cNvSpPr>
          <p:nvPr/>
        </p:nvSpPr>
        <p:spPr bwMode="auto">
          <a:xfrm>
            <a:off x="0" y="6629400"/>
            <a:ext cx="6781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dirty="0"/>
          </a:p>
        </p:txBody>
      </p:sp>
      <p:sp>
        <p:nvSpPr>
          <p:cNvPr id="11278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9E8089D-97D8-43B2-8ED8-AEC01B025D1A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Блок-схема: альтернативный процесс 22"/>
          <p:cNvSpPr/>
          <p:nvPr/>
        </p:nvSpPr>
        <p:spPr>
          <a:xfrm>
            <a:off x="304800" y="990600"/>
            <a:ext cx="8382000" cy="5638800"/>
          </a:xfrm>
          <a:prstGeom prst="flowChartAlternateProcess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7772400" cy="1066800"/>
          </a:xfrm>
        </p:spPr>
        <p:txBody>
          <a:bodyPr/>
          <a:lstStyle/>
          <a:p>
            <a:pPr eaLnBrk="1" hangingPunct="1"/>
            <a:r>
              <a:rPr lang="ru-RU" altLang="ru-RU" sz="6000" b="1" smtClean="0">
                <a:solidFill>
                  <a:srgbClr val="CC0099"/>
                </a:solidFill>
                <a:latin typeface="Monotype Corsiva" pitchFamily="66" charset="0"/>
              </a:rPr>
              <a:t>    </a:t>
            </a:r>
            <a:r>
              <a:rPr lang="ru-RU" altLang="ru-RU" sz="6000" b="1" smtClean="0">
                <a:solidFill>
                  <a:srgbClr val="660066"/>
                </a:solidFill>
                <a:latin typeface="Monotype Corsiva" pitchFamily="66" charset="0"/>
              </a:rPr>
              <a:t>Темновая  фаза</a:t>
            </a:r>
          </a:p>
        </p:txBody>
      </p:sp>
      <p:grpSp>
        <p:nvGrpSpPr>
          <p:cNvPr id="12292" name="Group 22"/>
          <p:cNvGrpSpPr>
            <a:grpSpLocks/>
          </p:cNvGrpSpPr>
          <p:nvPr/>
        </p:nvGrpSpPr>
        <p:grpSpPr bwMode="auto">
          <a:xfrm>
            <a:off x="684213" y="2565400"/>
            <a:ext cx="2665412" cy="1527175"/>
            <a:chOff x="204" y="1616"/>
            <a:chExt cx="1679" cy="962"/>
          </a:xfrm>
        </p:grpSpPr>
        <p:sp>
          <p:nvSpPr>
            <p:cNvPr id="12313" name="Text Box 7"/>
            <p:cNvSpPr txBox="1">
              <a:spLocks noChangeArrowheads="1"/>
            </p:cNvSpPr>
            <p:nvPr/>
          </p:nvSpPr>
          <p:spPr bwMode="auto">
            <a:xfrm>
              <a:off x="204" y="1616"/>
              <a:ext cx="167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>
                  <a:solidFill>
                    <a:srgbClr val="CC00FF"/>
                  </a:solidFill>
                  <a:latin typeface="Times New Roman" pitchFamily="18" charset="0"/>
                </a:rPr>
                <a:t>НАДФ</a:t>
              </a:r>
              <a:r>
                <a:rPr lang="ru-RU" altLang="ru-RU" sz="2800" b="1" baseline="30000">
                  <a:solidFill>
                    <a:srgbClr val="FF3300"/>
                  </a:solidFill>
                  <a:latin typeface="Times New Roman" pitchFamily="18" charset="0"/>
                </a:rPr>
                <a:t>.</a:t>
              </a:r>
              <a:r>
                <a:rPr lang="ru-RU" altLang="ru-RU" sz="2800" b="1">
                  <a:solidFill>
                    <a:srgbClr val="FF3300"/>
                  </a:solidFill>
                  <a:latin typeface="Times New Roman" pitchFamily="18" charset="0"/>
                </a:rPr>
                <a:t>Н</a:t>
              </a:r>
            </a:p>
          </p:txBody>
        </p:sp>
        <p:sp>
          <p:nvSpPr>
            <p:cNvPr id="12314" name="Text Box 8"/>
            <p:cNvSpPr txBox="1">
              <a:spLocks noChangeArrowheads="1"/>
            </p:cNvSpPr>
            <p:nvPr/>
          </p:nvSpPr>
          <p:spPr bwMode="auto">
            <a:xfrm>
              <a:off x="521" y="2251"/>
              <a:ext cx="108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>
                  <a:solidFill>
                    <a:srgbClr val="FF3300"/>
                  </a:solidFill>
                  <a:latin typeface="Times New Roman" pitchFamily="18" charset="0"/>
                </a:rPr>
                <a:t>АТФ</a:t>
              </a:r>
            </a:p>
          </p:txBody>
        </p:sp>
      </p:grpSp>
      <p:grpSp>
        <p:nvGrpSpPr>
          <p:cNvPr id="12293" name="Group 23"/>
          <p:cNvGrpSpPr>
            <a:grpSpLocks/>
          </p:cNvGrpSpPr>
          <p:nvPr/>
        </p:nvGrpSpPr>
        <p:grpSpPr bwMode="auto">
          <a:xfrm>
            <a:off x="3059113" y="2349500"/>
            <a:ext cx="2232025" cy="2160588"/>
            <a:chOff x="1927" y="1480"/>
            <a:chExt cx="1406" cy="1361"/>
          </a:xfrm>
        </p:grpSpPr>
        <p:sp>
          <p:nvSpPr>
            <p:cNvPr id="12311" name="Oval 9"/>
            <p:cNvSpPr>
              <a:spLocks noChangeArrowheads="1"/>
            </p:cNvSpPr>
            <p:nvPr/>
          </p:nvSpPr>
          <p:spPr bwMode="auto">
            <a:xfrm>
              <a:off x="1927" y="1480"/>
              <a:ext cx="1406" cy="1361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rgbClr val="CC00FF"/>
              </a:solidFill>
              <a:round/>
              <a:headEnd/>
              <a:tailEnd/>
            </a:ln>
            <a:effectLst>
              <a:outerShdw dist="107763" dir="135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800" i="1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12312" name="Text Box 10"/>
            <p:cNvSpPr txBox="1">
              <a:spLocks noChangeArrowheads="1"/>
            </p:cNvSpPr>
            <p:nvPr/>
          </p:nvSpPr>
          <p:spPr bwMode="auto">
            <a:xfrm>
              <a:off x="1927" y="1661"/>
              <a:ext cx="1406" cy="1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i="1">
                  <a:solidFill>
                    <a:srgbClr val="CC00FF"/>
                  </a:solidFill>
                  <a:latin typeface="Times New Roman" pitchFamily="18" charset="0"/>
                </a:rPr>
                <a:t>цикл Кальвина</a:t>
              </a: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ru-RU" altLang="ru-RU" b="1" i="1">
                <a:solidFill>
                  <a:srgbClr val="CC00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2294" name="AutoShape 11"/>
          <p:cNvSpPr>
            <a:spLocks noChangeArrowheads="1"/>
          </p:cNvSpPr>
          <p:nvPr/>
        </p:nvSpPr>
        <p:spPr bwMode="auto">
          <a:xfrm rot="-145301">
            <a:off x="4859338" y="2276475"/>
            <a:ext cx="1728787" cy="576263"/>
          </a:xfrm>
          <a:prstGeom prst="curvedDownArrow">
            <a:avLst>
              <a:gd name="adj1" fmla="val 36500"/>
              <a:gd name="adj2" fmla="val 94889"/>
              <a:gd name="adj3" fmla="val 72764"/>
            </a:avLst>
          </a:prstGeom>
          <a:solidFill>
            <a:srgbClr val="FFCCFF"/>
          </a:solidFill>
          <a:ln w="38100">
            <a:solidFill>
              <a:srgbClr val="CC00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800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2295" name="AutoShape 12"/>
          <p:cNvSpPr>
            <a:spLocks noChangeArrowheads="1"/>
          </p:cNvSpPr>
          <p:nvPr/>
        </p:nvSpPr>
        <p:spPr bwMode="auto">
          <a:xfrm>
            <a:off x="6084888" y="2852738"/>
            <a:ext cx="2303462" cy="100965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57150">
            <a:solidFill>
              <a:srgbClr val="FF9900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800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2296" name="Text Box 13"/>
          <p:cNvSpPr txBox="1">
            <a:spLocks noChangeArrowheads="1"/>
          </p:cNvSpPr>
          <p:nvPr/>
        </p:nvSpPr>
        <p:spPr bwMode="auto">
          <a:xfrm>
            <a:off x="6227763" y="2781300"/>
            <a:ext cx="2016125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  <a:latin typeface="Times New Roman" pitchFamily="18" charset="0"/>
              </a:rPr>
              <a:t>глюкоза </a:t>
            </a:r>
            <a:r>
              <a:rPr lang="ru-RU" altLang="ru-RU" b="1">
                <a:solidFill>
                  <a:srgbClr val="FF3300"/>
                </a:solidFill>
                <a:latin typeface="Times New Roman" pitchFamily="18" charset="0"/>
              </a:rPr>
              <a:t>С</a:t>
            </a:r>
            <a:r>
              <a:rPr lang="ru-RU" altLang="ru-RU" b="1" baseline="-25000">
                <a:solidFill>
                  <a:srgbClr val="FF3300"/>
                </a:solidFill>
                <a:latin typeface="Times New Roman" pitchFamily="18" charset="0"/>
              </a:rPr>
              <a:t>6</a:t>
            </a:r>
            <a:r>
              <a:rPr lang="ru-RU" altLang="ru-RU" b="1">
                <a:solidFill>
                  <a:srgbClr val="FF3300"/>
                </a:solidFill>
                <a:latin typeface="Times New Roman" pitchFamily="18" charset="0"/>
              </a:rPr>
              <a:t>Н</a:t>
            </a:r>
            <a:r>
              <a:rPr lang="ru-RU" altLang="ru-RU" b="1" baseline="-25000">
                <a:solidFill>
                  <a:srgbClr val="FF3300"/>
                </a:solidFill>
                <a:latin typeface="Times New Roman" pitchFamily="18" charset="0"/>
              </a:rPr>
              <a:t>12</a:t>
            </a:r>
            <a:r>
              <a:rPr lang="ru-RU" altLang="ru-RU" b="1">
                <a:solidFill>
                  <a:srgbClr val="FF3300"/>
                </a:solidFill>
                <a:latin typeface="Times New Roman" pitchFamily="18" charset="0"/>
              </a:rPr>
              <a:t>О</a:t>
            </a:r>
            <a:r>
              <a:rPr lang="ru-RU" altLang="ru-RU" b="1" baseline="-25000">
                <a:solidFill>
                  <a:srgbClr val="FF3300"/>
                </a:solidFill>
                <a:latin typeface="Times New Roman" pitchFamily="18" charset="0"/>
              </a:rPr>
              <a:t>6</a:t>
            </a:r>
          </a:p>
        </p:txBody>
      </p:sp>
      <p:sp>
        <p:nvSpPr>
          <p:cNvPr id="12297" name="AutoShape 18"/>
          <p:cNvSpPr>
            <a:spLocks/>
          </p:cNvSpPr>
          <p:nvPr/>
        </p:nvSpPr>
        <p:spPr bwMode="auto">
          <a:xfrm>
            <a:off x="6659563" y="4437063"/>
            <a:ext cx="1722437" cy="668337"/>
          </a:xfrm>
          <a:prstGeom prst="accentBorderCallout1">
            <a:avLst>
              <a:gd name="adj1" fmla="val 17102"/>
              <a:gd name="adj2" fmla="val -4426"/>
              <a:gd name="adj3" fmla="val -95722"/>
              <a:gd name="adj4" fmla="val -29676"/>
            </a:avLst>
          </a:prstGeom>
          <a:solidFill>
            <a:srgbClr val="CCFF99"/>
          </a:solidFill>
          <a:ln w="57150">
            <a:solidFill>
              <a:srgbClr val="FF9900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800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2298" name="Text Box 19"/>
          <p:cNvSpPr txBox="1">
            <a:spLocks noChangeArrowheads="1"/>
          </p:cNvSpPr>
          <p:nvPr/>
        </p:nvSpPr>
        <p:spPr bwMode="auto">
          <a:xfrm>
            <a:off x="2209800" y="4876800"/>
            <a:ext cx="15843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b="1">
                <a:solidFill>
                  <a:srgbClr val="800080"/>
                </a:solidFill>
                <a:latin typeface="Times New Roman" pitchFamily="18" charset="0"/>
              </a:rPr>
              <a:t>СО</a:t>
            </a:r>
            <a:r>
              <a:rPr lang="ru-RU" altLang="ru-RU" b="1" baseline="-25000">
                <a:solidFill>
                  <a:srgbClr val="80008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12299" name="Text Box 20"/>
          <p:cNvSpPr txBox="1">
            <a:spLocks noChangeArrowheads="1"/>
          </p:cNvSpPr>
          <p:nvPr/>
        </p:nvSpPr>
        <p:spPr bwMode="auto">
          <a:xfrm>
            <a:off x="6659563" y="4437063"/>
            <a:ext cx="1798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i="1">
                <a:solidFill>
                  <a:schemeClr val="accent2"/>
                </a:solidFill>
                <a:latin typeface="Times New Roman" pitchFamily="18" charset="0"/>
              </a:rPr>
              <a:t>крахмал</a:t>
            </a:r>
          </a:p>
        </p:txBody>
      </p:sp>
      <p:sp>
        <p:nvSpPr>
          <p:cNvPr id="12300" name="AutoShape 24"/>
          <p:cNvSpPr>
            <a:spLocks noChangeArrowheads="1"/>
          </p:cNvSpPr>
          <p:nvPr/>
        </p:nvSpPr>
        <p:spPr bwMode="auto">
          <a:xfrm rot="1808132">
            <a:off x="2339975" y="2997200"/>
            <a:ext cx="503238" cy="71438"/>
          </a:xfrm>
          <a:prstGeom prst="notchedRightArrow">
            <a:avLst>
              <a:gd name="adj1" fmla="val 50000"/>
              <a:gd name="adj2" fmla="val 176110"/>
            </a:avLst>
          </a:prstGeom>
          <a:solidFill>
            <a:srgbClr val="FFCCFF"/>
          </a:solidFill>
          <a:ln w="9525">
            <a:solidFill>
              <a:srgbClr val="CC00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800" i="1">
              <a:solidFill>
                <a:srgbClr val="FFCCFF"/>
              </a:solidFill>
              <a:latin typeface="Times New Roman" pitchFamily="18" charset="0"/>
            </a:endParaRPr>
          </a:p>
        </p:txBody>
      </p:sp>
      <p:sp>
        <p:nvSpPr>
          <p:cNvPr id="12301" name="AutoShape 25"/>
          <p:cNvSpPr>
            <a:spLocks noChangeArrowheads="1"/>
          </p:cNvSpPr>
          <p:nvPr/>
        </p:nvSpPr>
        <p:spPr bwMode="auto">
          <a:xfrm rot="-865806">
            <a:off x="2339975" y="3716338"/>
            <a:ext cx="503238" cy="71437"/>
          </a:xfrm>
          <a:prstGeom prst="notchedRightArrow">
            <a:avLst>
              <a:gd name="adj1" fmla="val 50000"/>
              <a:gd name="adj2" fmla="val 176113"/>
            </a:avLst>
          </a:prstGeom>
          <a:solidFill>
            <a:srgbClr val="FFCCFF"/>
          </a:solidFill>
          <a:ln w="9525">
            <a:solidFill>
              <a:srgbClr val="CC00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800" i="1">
              <a:solidFill>
                <a:srgbClr val="FFCCFF"/>
              </a:solidFill>
              <a:latin typeface="Times New Roman" pitchFamily="18" charset="0"/>
            </a:endParaRPr>
          </a:p>
        </p:txBody>
      </p:sp>
      <p:sp>
        <p:nvSpPr>
          <p:cNvPr id="12302" name="AutoShape 26"/>
          <p:cNvSpPr>
            <a:spLocks noChangeArrowheads="1"/>
          </p:cNvSpPr>
          <p:nvPr/>
        </p:nvSpPr>
        <p:spPr bwMode="auto">
          <a:xfrm rot="-3104767">
            <a:off x="2916238" y="4581525"/>
            <a:ext cx="503238" cy="71437"/>
          </a:xfrm>
          <a:prstGeom prst="notchedRightArrow">
            <a:avLst>
              <a:gd name="adj1" fmla="val 50000"/>
              <a:gd name="adj2" fmla="val 176113"/>
            </a:avLst>
          </a:prstGeom>
          <a:solidFill>
            <a:srgbClr val="FFCCFF"/>
          </a:solidFill>
          <a:ln w="9525">
            <a:solidFill>
              <a:srgbClr val="CC00FF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800" i="1">
              <a:solidFill>
                <a:srgbClr val="FFCCFF"/>
              </a:solidFill>
              <a:latin typeface="Times New Roman" pitchFamily="18" charset="0"/>
            </a:endParaRPr>
          </a:p>
        </p:txBody>
      </p:sp>
      <p:sp>
        <p:nvSpPr>
          <p:cNvPr id="12303" name="WordArt 31"/>
          <p:cNvSpPr>
            <a:spLocks noChangeArrowheads="1" noChangeShapeType="1" noTextEdit="1"/>
          </p:cNvSpPr>
          <p:nvPr/>
        </p:nvSpPr>
        <p:spPr bwMode="auto">
          <a:xfrm>
            <a:off x="3203575" y="5334000"/>
            <a:ext cx="2511425" cy="4572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2000" i="1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FF">
                    <a:alpha val="27843"/>
                  </a:srgbClr>
                </a:solidFill>
                <a:latin typeface="Times New Roman"/>
                <a:cs typeface="Times New Roman"/>
              </a:rPr>
              <a:t>фиксация углерода</a:t>
            </a:r>
          </a:p>
        </p:txBody>
      </p:sp>
      <p:grpSp>
        <p:nvGrpSpPr>
          <p:cNvPr id="12304" name="Group 43"/>
          <p:cNvGrpSpPr>
            <a:grpSpLocks/>
          </p:cNvGrpSpPr>
          <p:nvPr/>
        </p:nvGrpSpPr>
        <p:grpSpPr bwMode="auto">
          <a:xfrm>
            <a:off x="838200" y="5867400"/>
            <a:ext cx="7561263" cy="701675"/>
            <a:chOff x="521" y="3459"/>
            <a:chExt cx="4763" cy="657"/>
          </a:xfrm>
        </p:grpSpPr>
        <p:sp>
          <p:nvSpPr>
            <p:cNvPr id="12309" name="AutoShape 36"/>
            <p:cNvSpPr>
              <a:spLocks noChangeArrowheads="1"/>
            </p:cNvSpPr>
            <p:nvPr/>
          </p:nvSpPr>
          <p:spPr bwMode="auto">
            <a:xfrm>
              <a:off x="521" y="3566"/>
              <a:ext cx="4763" cy="5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800" i="1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7201" name="Text Box 33"/>
            <p:cNvSpPr txBox="1">
              <a:spLocks noChangeArrowheads="1"/>
            </p:cNvSpPr>
            <p:nvPr/>
          </p:nvSpPr>
          <p:spPr bwMode="auto">
            <a:xfrm>
              <a:off x="521" y="3459"/>
              <a:ext cx="4763" cy="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4000" b="1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6СО</a:t>
              </a:r>
              <a:r>
                <a:rPr lang="ru-RU" sz="4000" b="1" baseline="-25000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2</a:t>
              </a:r>
              <a:r>
                <a:rPr lang="ru-RU" sz="4000" b="1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+ 6Н</a:t>
              </a:r>
              <a:r>
                <a:rPr lang="ru-RU" sz="4000" b="1" baseline="-25000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2</a:t>
              </a:r>
              <a:r>
                <a:rPr lang="ru-RU" sz="4000" b="1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О </a:t>
              </a:r>
              <a:r>
                <a:rPr lang="ru-RU" sz="4000" b="1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→ </a:t>
              </a:r>
              <a:r>
                <a:rPr lang="ru-RU" sz="4000" b="1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С</a:t>
              </a:r>
              <a:r>
                <a:rPr lang="ru-RU" sz="4000" b="1" baseline="-25000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6</a:t>
              </a:r>
              <a:r>
                <a:rPr lang="ru-RU" sz="4000" b="1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Н</a:t>
              </a:r>
              <a:r>
                <a:rPr lang="ru-RU" sz="4000" b="1" baseline="-25000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12</a:t>
              </a:r>
              <a:r>
                <a:rPr lang="ru-RU" sz="4000" b="1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О</a:t>
              </a:r>
              <a:r>
                <a:rPr lang="ru-RU" sz="4000" b="1" baseline="-25000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6</a:t>
              </a:r>
              <a:r>
                <a:rPr lang="ru-RU" sz="4000" b="1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+ 6О</a:t>
              </a:r>
              <a:r>
                <a:rPr lang="ru-RU" sz="4000" b="1" baseline="-25000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2</a:t>
              </a:r>
              <a:r>
                <a:rPr lang="ru-RU" sz="4000" b="1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↑</a:t>
              </a:r>
            </a:p>
          </p:txBody>
        </p:sp>
      </p:grpSp>
      <p:sp>
        <p:nvSpPr>
          <p:cNvPr id="12305" name="TextBox 23"/>
          <p:cNvSpPr txBox="1">
            <a:spLocks noChangeArrowheads="1"/>
          </p:cNvSpPr>
          <p:nvPr/>
        </p:nvSpPr>
        <p:spPr bwMode="auto">
          <a:xfrm>
            <a:off x="457200" y="1219200"/>
            <a:ext cx="2743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/>
              <a:t>Строма хлоропласт</a:t>
            </a:r>
          </a:p>
        </p:txBody>
      </p:sp>
      <p:sp>
        <p:nvSpPr>
          <p:cNvPr id="24" name="Блок-схема: альтернативный процесс 23"/>
          <p:cNvSpPr/>
          <p:nvPr/>
        </p:nvSpPr>
        <p:spPr>
          <a:xfrm>
            <a:off x="2438400" y="1066800"/>
            <a:ext cx="5257800" cy="685800"/>
          </a:xfrm>
          <a:prstGeom prst="flowChartAlternate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err="1"/>
              <a:t>тилакоид</a:t>
            </a:r>
            <a:endParaRPr lang="ru-RU" sz="2800" dirty="0"/>
          </a:p>
        </p:txBody>
      </p:sp>
      <p:sp>
        <p:nvSpPr>
          <p:cNvPr id="12307" name="Нижний колонтитул 12"/>
          <p:cNvSpPr txBox="1">
            <a:spLocks/>
          </p:cNvSpPr>
          <p:nvPr/>
        </p:nvSpPr>
        <p:spPr bwMode="auto">
          <a:xfrm>
            <a:off x="0" y="6629400"/>
            <a:ext cx="6781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dirty="0"/>
          </a:p>
        </p:txBody>
      </p:sp>
      <p:sp>
        <p:nvSpPr>
          <p:cNvPr id="12308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DBC1AA4-DD95-449D-B7D0-22FAD21DB198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400" smtClean="0"/>
          </a:p>
        </p:txBody>
      </p:sp>
    </p:spTree>
    <p:custDataLst>
      <p:tags r:id="rId1"/>
    </p:custData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Oval 4"/>
          <p:cNvGrpSpPr>
            <a:grpSpLocks/>
          </p:cNvGrpSpPr>
          <p:nvPr/>
        </p:nvGrpSpPr>
        <p:grpSpPr bwMode="auto">
          <a:xfrm>
            <a:off x="577850" y="0"/>
            <a:ext cx="8261350" cy="1682750"/>
            <a:chOff x="1252" y="161"/>
            <a:chExt cx="3444" cy="899"/>
          </a:xfrm>
        </p:grpSpPr>
        <p:pic>
          <p:nvPicPr>
            <p:cNvPr id="13337" name="Oval 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2" y="161"/>
              <a:ext cx="3444" cy="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7" name="Text Box 5"/>
            <p:cNvSpPr txBox="1">
              <a:spLocks noChangeArrowheads="1"/>
            </p:cNvSpPr>
            <p:nvPr/>
          </p:nvSpPr>
          <p:spPr bwMode="auto">
            <a:xfrm>
              <a:off x="1784" y="306"/>
              <a:ext cx="2384" cy="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sz="4400" b="1" dirty="0" smtClean="0">
                  <a:solidFill>
                    <a:srgbClr val="0D0D0D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Значение  фотосинтеза</a:t>
              </a:r>
            </a:p>
          </p:txBody>
        </p:sp>
      </p:grpSp>
      <p:grpSp>
        <p:nvGrpSpPr>
          <p:cNvPr id="2" name="Oval 11"/>
          <p:cNvGrpSpPr>
            <a:grpSpLocks/>
          </p:cNvGrpSpPr>
          <p:nvPr/>
        </p:nvGrpSpPr>
        <p:grpSpPr bwMode="auto">
          <a:xfrm>
            <a:off x="-53975" y="1700213"/>
            <a:ext cx="3621088" cy="1857375"/>
            <a:chOff x="1283" y="1897"/>
            <a:chExt cx="1559" cy="503"/>
          </a:xfrm>
        </p:grpSpPr>
        <p:pic>
          <p:nvPicPr>
            <p:cNvPr id="13335" name="Oval 11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3" y="1897"/>
              <a:ext cx="1559" cy="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6" name="Text Box 9"/>
            <p:cNvSpPr txBox="1">
              <a:spLocks noChangeArrowheads="1"/>
            </p:cNvSpPr>
            <p:nvPr/>
          </p:nvSpPr>
          <p:spPr bwMode="auto">
            <a:xfrm>
              <a:off x="1555" y="1983"/>
              <a:ext cx="1018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b="1"/>
                <a:t>Преобразование</a:t>
              </a:r>
              <a:r>
                <a:rPr lang="ru-RU" altLang="ru-RU" sz="2800" b="1"/>
                <a:t>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b="1"/>
                <a:t>световой энергии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b="1"/>
                <a:t>в химическую</a:t>
              </a:r>
              <a:endParaRPr lang="ru-RU" altLang="ru-RU" sz="2800" b="1"/>
            </a:p>
          </p:txBody>
        </p:sp>
      </p:grpSp>
      <p:grpSp>
        <p:nvGrpSpPr>
          <p:cNvPr id="3" name="Oval 12"/>
          <p:cNvGrpSpPr>
            <a:grpSpLocks/>
          </p:cNvGrpSpPr>
          <p:nvPr/>
        </p:nvGrpSpPr>
        <p:grpSpPr bwMode="auto">
          <a:xfrm>
            <a:off x="3067050" y="3019425"/>
            <a:ext cx="3568700" cy="1638300"/>
            <a:chOff x="2699" y="1834"/>
            <a:chExt cx="1705" cy="566"/>
          </a:xfrm>
        </p:grpSpPr>
        <p:pic>
          <p:nvPicPr>
            <p:cNvPr id="13333" name="Oval 12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9" y="1834"/>
              <a:ext cx="1705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4" name="Text Box 12"/>
            <p:cNvSpPr txBox="1">
              <a:spLocks noChangeArrowheads="1"/>
            </p:cNvSpPr>
            <p:nvPr/>
          </p:nvSpPr>
          <p:spPr bwMode="auto">
            <a:xfrm>
              <a:off x="3010" y="1964"/>
              <a:ext cx="1052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000" b="1"/>
                <a:t>Выделение в атмосферу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000" b="1"/>
                <a:t>кислорода</a:t>
              </a:r>
            </a:p>
          </p:txBody>
        </p:sp>
      </p:grpSp>
      <p:grpSp>
        <p:nvGrpSpPr>
          <p:cNvPr id="14" name="Oval 11"/>
          <p:cNvGrpSpPr>
            <a:grpSpLocks/>
          </p:cNvGrpSpPr>
          <p:nvPr/>
        </p:nvGrpSpPr>
        <p:grpSpPr bwMode="auto">
          <a:xfrm>
            <a:off x="4387850" y="4656138"/>
            <a:ext cx="4724400" cy="1733550"/>
            <a:chOff x="2784" y="2352"/>
            <a:chExt cx="2976" cy="1092"/>
          </a:xfrm>
        </p:grpSpPr>
        <p:pic>
          <p:nvPicPr>
            <p:cNvPr id="13331" name="Oval 1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4" y="2352"/>
              <a:ext cx="2976" cy="1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2" name="Text Box 10"/>
            <p:cNvSpPr txBox="1">
              <a:spLocks noChangeArrowheads="1"/>
            </p:cNvSpPr>
            <p:nvPr/>
          </p:nvSpPr>
          <p:spPr bwMode="auto">
            <a:xfrm>
              <a:off x="3531" y="2679"/>
              <a:ext cx="1442" cy="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b="1"/>
                <a:t>Контроль за содержанием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b="1"/>
                <a:t>углекислого газа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b="1"/>
                <a:t>в атмосфере</a:t>
              </a:r>
            </a:p>
          </p:txBody>
        </p:sp>
      </p:grpSp>
      <p:grpSp>
        <p:nvGrpSpPr>
          <p:cNvPr id="4" name="Oval 16"/>
          <p:cNvGrpSpPr>
            <a:grpSpLocks/>
          </p:cNvGrpSpPr>
          <p:nvPr/>
        </p:nvGrpSpPr>
        <p:grpSpPr bwMode="auto">
          <a:xfrm>
            <a:off x="6096000" y="1898650"/>
            <a:ext cx="3276600" cy="1552575"/>
            <a:chOff x="3994" y="1417"/>
            <a:chExt cx="1513" cy="503"/>
          </a:xfrm>
        </p:grpSpPr>
        <p:pic>
          <p:nvPicPr>
            <p:cNvPr id="13329" name="Oval 16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4" y="1417"/>
              <a:ext cx="1513" cy="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0" name="Text Box 18"/>
            <p:cNvSpPr txBox="1">
              <a:spLocks noChangeArrowheads="1"/>
            </p:cNvSpPr>
            <p:nvPr/>
          </p:nvSpPr>
          <p:spPr bwMode="auto">
            <a:xfrm>
              <a:off x="4243" y="1503"/>
              <a:ext cx="1018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b="1"/>
                <a:t>Образование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b="1"/>
                <a:t>органических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b="1"/>
                <a:t> веществ</a:t>
              </a:r>
            </a:p>
          </p:txBody>
        </p:sp>
      </p:grpSp>
      <p:sp>
        <p:nvSpPr>
          <p:cNvPr id="13319" name="Line 6"/>
          <p:cNvSpPr>
            <a:spLocks noChangeShapeType="1"/>
          </p:cNvSpPr>
          <p:nvPr/>
        </p:nvSpPr>
        <p:spPr bwMode="auto">
          <a:xfrm flipH="1">
            <a:off x="2590800" y="1447800"/>
            <a:ext cx="457200" cy="3810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20" name="Line 6"/>
          <p:cNvSpPr>
            <a:spLocks noChangeShapeType="1"/>
          </p:cNvSpPr>
          <p:nvPr/>
        </p:nvSpPr>
        <p:spPr bwMode="auto">
          <a:xfrm>
            <a:off x="4800600" y="1600200"/>
            <a:ext cx="17463" cy="141922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21" name="Line 6"/>
          <p:cNvSpPr>
            <a:spLocks noChangeShapeType="1"/>
          </p:cNvSpPr>
          <p:nvPr/>
        </p:nvSpPr>
        <p:spPr bwMode="auto">
          <a:xfrm flipH="1">
            <a:off x="1981200" y="1600200"/>
            <a:ext cx="2406650" cy="33528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22" name="Line 6"/>
          <p:cNvSpPr>
            <a:spLocks noChangeShapeType="1"/>
          </p:cNvSpPr>
          <p:nvPr/>
        </p:nvSpPr>
        <p:spPr bwMode="auto">
          <a:xfrm>
            <a:off x="5410200" y="1600200"/>
            <a:ext cx="1873250" cy="3055938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23" name="Line 6"/>
          <p:cNvSpPr>
            <a:spLocks noChangeShapeType="1"/>
          </p:cNvSpPr>
          <p:nvPr/>
        </p:nvSpPr>
        <p:spPr bwMode="auto">
          <a:xfrm>
            <a:off x="6705600" y="1371600"/>
            <a:ext cx="990600" cy="52705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" name="Oval 11"/>
          <p:cNvGrpSpPr>
            <a:grpSpLocks/>
          </p:cNvGrpSpPr>
          <p:nvPr/>
        </p:nvGrpSpPr>
        <p:grpSpPr bwMode="auto">
          <a:xfrm>
            <a:off x="255588" y="4953000"/>
            <a:ext cx="2994025" cy="1333500"/>
            <a:chOff x="580" y="2604"/>
            <a:chExt cx="1885" cy="840"/>
          </a:xfrm>
        </p:grpSpPr>
        <p:pic>
          <p:nvPicPr>
            <p:cNvPr id="13327" name="Oval 11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" y="2604"/>
              <a:ext cx="1885" cy="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8" name="Text Box 19"/>
            <p:cNvSpPr txBox="1">
              <a:spLocks noChangeArrowheads="1"/>
            </p:cNvSpPr>
            <p:nvPr/>
          </p:nvSpPr>
          <p:spPr bwMode="auto">
            <a:xfrm>
              <a:off x="865" y="2735"/>
              <a:ext cx="1320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b="1"/>
                <a:t>Образование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b="1"/>
                <a:t>озонового слоя</a:t>
              </a:r>
            </a:p>
          </p:txBody>
        </p:sp>
      </p:grpSp>
      <p:sp>
        <p:nvSpPr>
          <p:cNvPr id="13325" name="Нижний колонтитул 12"/>
          <p:cNvSpPr txBox="1">
            <a:spLocks/>
          </p:cNvSpPr>
          <p:nvPr/>
        </p:nvSpPr>
        <p:spPr bwMode="auto">
          <a:xfrm>
            <a:off x="0" y="6629400"/>
            <a:ext cx="6781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dirty="0"/>
          </a:p>
        </p:txBody>
      </p:sp>
      <p:sp>
        <p:nvSpPr>
          <p:cNvPr id="13326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A8C4608-ADF6-48B6-918C-C309B2EC6EB0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3.2|4.7|5.2|11.5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887</TotalTime>
  <Words>257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Comic Sans MS</vt:lpstr>
      <vt:lpstr>Gulim</vt:lpstr>
      <vt:lpstr>Arial Black</vt:lpstr>
      <vt:lpstr>Times New Roman</vt:lpstr>
      <vt:lpstr>Monotype Corsiva</vt:lpstr>
      <vt:lpstr>Оформление по умолчанию</vt:lpstr>
      <vt:lpstr>      Тема занятия: </vt:lpstr>
      <vt:lpstr>Презентация PowerPoint</vt:lpstr>
      <vt:lpstr>ИССЛЕДОВАНИЯ</vt:lpstr>
      <vt:lpstr>ИССЛЕДОВАНИЯ</vt:lpstr>
      <vt:lpstr>Место протекания процесса фотосинтеза</vt:lpstr>
      <vt:lpstr>Презентация PowerPoint</vt:lpstr>
      <vt:lpstr>Световая фаза </vt:lpstr>
      <vt:lpstr>    Темновая  фаза</vt:lpstr>
      <vt:lpstr>Презентация PowerPoint</vt:lpstr>
      <vt:lpstr>ТЕСТ ПО ТЕМЕ ФОТОСИНТЕЗ</vt:lpstr>
      <vt:lpstr>ТЕСТ ПО ТЕМЕ ФОТОСИНТЕЗ</vt:lpstr>
      <vt:lpstr>ТЕСТ ПО ТЕМЕ ФОТОСИНТЕЗ</vt:lpstr>
      <vt:lpstr>ТЕСТ ПО ТЕМЕ ФОТОСИНТЕЗ</vt:lpstr>
      <vt:lpstr>ТЕСТ ПО ТЕМЕ ФОТОСИНТЕЗ</vt:lpstr>
      <vt:lpstr>Презентация PowerPoint</vt:lpstr>
      <vt:lpstr>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Анна</dc:creator>
  <cp:lastModifiedBy>Сергей</cp:lastModifiedBy>
  <cp:revision>80</cp:revision>
  <cp:lastPrinted>1601-01-01T00:00:00Z</cp:lastPrinted>
  <dcterms:created xsi:type="dcterms:W3CDTF">1601-01-01T00:00:00Z</dcterms:created>
  <dcterms:modified xsi:type="dcterms:W3CDTF">2020-04-20T15:58:30Z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