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74" autoAdjust="0"/>
    <p:restoredTop sz="86353" autoAdjust="0"/>
  </p:normalViewPr>
  <p:slideViewPr>
    <p:cSldViewPr>
      <p:cViewPr varScale="1">
        <p:scale>
          <a:sx n="72" d="100"/>
          <a:sy n="72" d="100"/>
        </p:scale>
        <p:origin x="114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0" y="1757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096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2A504-AA88-44A8-8D42-DF9172C43CBF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A8346-8066-4F01-A3A4-B7019E3E58E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A8346-8066-4F01-A3A4-B7019E3E58EF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2744162"/>
          </a:xfrm>
        </p:spPr>
        <p:txBody>
          <a:bodyPr>
            <a:normAutofit fontScale="90000"/>
          </a:bodyPr>
          <a:lstStyle/>
          <a:p>
            <a:r>
              <a:rPr lang="ru-RU" dirty="0"/>
              <a:t>Особенности посадки деревьев и кустарников на парковых территориях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191001"/>
            <a:ext cx="7772400" cy="620310"/>
          </a:xfrm>
        </p:spPr>
        <p:txBody>
          <a:bodyPr>
            <a:normAutofit/>
          </a:bodyPr>
          <a:lstStyle/>
          <a:p>
            <a:r>
              <a:rPr lang="ru-RU" dirty="0"/>
              <a:t>Меркулова Е.В.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/>
              <a:t>Период активной вегетации – посадки </a:t>
            </a:r>
            <a:r>
              <a:rPr lang="ru-RU" dirty="0" err="1"/>
              <a:t>крупномеров</a:t>
            </a:r>
            <a:r>
              <a:rPr lang="ru-RU" dirty="0"/>
              <a:t> с ЗКС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Летний период –возможны посадки саженцев с ЗКС, либо с </a:t>
            </a:r>
            <a:r>
              <a:rPr lang="ru-RU" dirty="0" err="1"/>
              <a:t>притенением</a:t>
            </a:r>
            <a:r>
              <a:rPr lang="ru-RU" dirty="0"/>
              <a:t>, частичным </a:t>
            </a:r>
            <a:r>
              <a:rPr lang="ru-RU" dirty="0" err="1"/>
              <a:t>разреживанием</a:t>
            </a:r>
            <a:r>
              <a:rPr lang="ru-RU" dirty="0"/>
              <a:t> кроны и ежедневным дождеванием саженцев с ОКС , сроки с середины июня до начала августа – самые неблагоприятные для посадки</a:t>
            </a:r>
          </a:p>
          <a:p>
            <a:pPr>
              <a:buFont typeface="Wingdings" pitchFamily="2" charset="2"/>
              <a:buChar char="v"/>
            </a:pPr>
            <a:r>
              <a:rPr lang="ru-RU" dirty="0" err="1"/>
              <a:t>Раннеосенние</a:t>
            </a:r>
            <a:r>
              <a:rPr lang="ru-RU" dirty="0"/>
              <a:t> и </a:t>
            </a:r>
            <a:r>
              <a:rPr lang="ru-RU" dirty="0" err="1"/>
              <a:t>позднеосенние</a:t>
            </a:r>
            <a:r>
              <a:rPr lang="ru-RU" dirty="0"/>
              <a:t> сроки – высадка растений с ОКС. Лучшее время – начало массового листопада.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Зимний период – конец </a:t>
            </a:r>
            <a:r>
              <a:rPr lang="ru-RU" dirty="0" err="1"/>
              <a:t>ноября-март</a:t>
            </a:r>
            <a:r>
              <a:rPr lang="ru-RU" dirty="0"/>
              <a:t> – посадки </a:t>
            </a:r>
            <a:r>
              <a:rPr lang="ru-RU" dirty="0" err="1"/>
              <a:t>крупномеров</a:t>
            </a:r>
            <a:r>
              <a:rPr lang="ru-RU" dirty="0"/>
              <a:t> с комом в заранее                          подготовленные места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/>
              <a:t>Подготовка территории для посадок – очистка от мусора, разбивка и т.д.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Подготовка питательного грунта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Подготовка ям, котлованов, траншей для посадки растений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Подготовка растений к посадке в условиях питомника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Транспортировка растений к месту посадки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Организация временного хранения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Посадка растений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Послепосадочный уход ( до 3х лет)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посадочных работ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696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Деревья и кустарники на озеленяемых территориях размещают только по согласованному проекту!!!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28600"/>
          <a:ext cx="8229600" cy="617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Здание и сооружение, объект инженерного благоустройства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Расстояние, м до оси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Ствола дерева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кустарника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наружных стен зданий и сооружений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края тротуаров и садовых дорожек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края проезжей части улиц,  кромок укрепленных обочин дорог или  бровок канав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мачт и опор  осветительной  сети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подошвы откосов, террас и др.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 подошвы  или  внутренней   грани подпорных стенок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подземных сетей: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газопроводов, канализации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теплопроводов (от стенок  канала)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водопроводов, дренажей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силовых кабелей и кабелей связи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4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olga\Desktop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"/>
            <a:ext cx="8153400" cy="6315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olga\Desktop\Безымянный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04800"/>
            <a:ext cx="7010400" cy="60425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olga\Desktop\Безымянный_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800"/>
            <a:ext cx="8510377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olga\Desktop\Безымянный__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582209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olga\Desktop\fe5ee43ced8f6ff25dc6b7e804b1f6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743200"/>
            <a:ext cx="5900737" cy="3949700"/>
          </a:xfrm>
          <a:prstGeom prst="rect">
            <a:avLst/>
          </a:prstGeom>
          <a:noFill/>
        </p:spPr>
      </p:pic>
      <p:pic>
        <p:nvPicPr>
          <p:cNvPr id="7170" name="Picture 2" descr="C:\Users\olga\Desktop\Безымянный___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04800"/>
            <a:ext cx="4435475" cy="2887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olga\Desktop\korchevat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2895600" cy="3860800"/>
          </a:xfrm>
          <a:prstGeom prst="rect">
            <a:avLst/>
          </a:prstGeom>
          <a:noFill/>
        </p:spPr>
      </p:pic>
      <p:pic>
        <p:nvPicPr>
          <p:cNvPr id="8195" name="Picture 3" descr="C:\Users\olga\Desktop\880 - Belarus -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2362200"/>
            <a:ext cx="5588001" cy="4328410"/>
          </a:xfrm>
          <a:prstGeom prst="rect">
            <a:avLst/>
          </a:prstGeom>
          <a:noFill/>
        </p:spPr>
      </p:pic>
      <p:pic>
        <p:nvPicPr>
          <p:cNvPr id="8196" name="Picture 4" descr="C:\Users\olga\Desktop\Безымянный_______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228600"/>
            <a:ext cx="4327525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1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/>
              <a:t>Посадки деревьев и кустарников – один из основных и ответственных этапов цикла озеленительных работ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При озеленении парковых объектов посадочные работы должны вестись с помощью высококвалифицированных сотрудников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От четкости выполнения отдельных операций и общей организации труда, от грамотности проведения работ и их качества во многом зависит успех посадочных работ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olga\Desktop\Безымянный____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838200"/>
            <a:ext cx="7423997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olga\Desktop\Безымянный_____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7596554" cy="3124200"/>
          </a:xfrm>
          <a:prstGeom prst="rect">
            <a:avLst/>
          </a:prstGeom>
          <a:noFill/>
        </p:spPr>
      </p:pic>
      <p:pic>
        <p:nvPicPr>
          <p:cNvPr id="10243" name="Picture 3" descr="C:\Users\olga\Desktop\Безымянный______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886200"/>
            <a:ext cx="7661107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olga\Desktop\Безымянный________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349622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olga\Desktop\Безымянный_________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57200"/>
            <a:ext cx="7924800" cy="5729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olga\Desktop\Безымянный__________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"/>
            <a:ext cx="6553200" cy="6360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olga\Desktop\Безымянный___________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52400"/>
            <a:ext cx="4335462" cy="6438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/>
              <a:t>Обветривание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Солнечное облучение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Механические повреждения при выкопке, транспортировке и посадке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Потеря части всасывающих, физиологически активных корней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Нарушение баланса «корневая </a:t>
            </a:r>
            <a:r>
              <a:rPr lang="ru-RU" dirty="0" err="1"/>
              <a:t>система-наземная</a:t>
            </a:r>
            <a:r>
              <a:rPr lang="ru-RU" dirty="0"/>
              <a:t> часть»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Факторы, воздействующие на растения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/>
              <a:t>Питомники декоративных деревьев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Лесные питомники деревьев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Объекты озеленения, подлежащие реконструкции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Городские земли с участками, отводимыми под застройку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Лесные культуры в пригородной зоне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Лесонасаждения в городских и пригородных лесах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Источники саженцев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Стандарты саженцев</a:t>
            </a:r>
          </a:p>
        </p:txBody>
      </p:sp>
      <p:pic>
        <p:nvPicPr>
          <p:cNvPr id="1026" name="Picture 2" descr="C:\документы\разное\Колледж\ГОСТы\саженц роз и сиреней\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2605008" cy="4114800"/>
          </a:xfrm>
          <a:prstGeom prst="rect">
            <a:avLst/>
          </a:prstGeom>
          <a:noFill/>
        </p:spPr>
      </p:pic>
      <p:pic>
        <p:nvPicPr>
          <p:cNvPr id="1027" name="Picture 3" descr="C:\документы\разное\Колледж\ГОСТы\саженцы дер и куст. садовые и арх. формы\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524000"/>
            <a:ext cx="2560020" cy="4038600"/>
          </a:xfrm>
          <a:prstGeom prst="rect">
            <a:avLst/>
          </a:prstGeom>
          <a:noFill/>
        </p:spPr>
      </p:pic>
      <p:pic>
        <p:nvPicPr>
          <p:cNvPr id="1028" name="Picture 4" descr="C:\документы\разное\Колледж\ГОСТы\саженцы деревьев и кустарников\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524000"/>
            <a:ext cx="2735413" cy="40201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690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документы\разное\Колледж\ГОСТы\саженцы деревьев хвойных пород\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2819400" cy="3992374"/>
          </a:xfrm>
          <a:prstGeom prst="rect">
            <a:avLst/>
          </a:prstGeom>
          <a:noFill/>
        </p:spPr>
      </p:pic>
      <p:pic>
        <p:nvPicPr>
          <p:cNvPr id="2051" name="Picture 3" descr="C:\документы\разное\Колледж\ГОСТы\саженцы лаванды\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600200"/>
            <a:ext cx="2990850" cy="4235153"/>
          </a:xfrm>
          <a:prstGeom prst="rect">
            <a:avLst/>
          </a:prstGeom>
          <a:noFill/>
        </p:spPr>
      </p:pic>
      <p:pic>
        <p:nvPicPr>
          <p:cNvPr id="2052" name="Picture 4" descr="C:\документы\разное\Колледж\ГОСТы\саженцы розы гост\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524000"/>
            <a:ext cx="2724150" cy="4131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04803"/>
          <a:ext cx="8229600" cy="5843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3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139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Норма для групп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3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первой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второй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1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1-го сорта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2-го сорта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1-го сорта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2-го сорта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3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Высота саженца, м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Св. 2,0 до 2,5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включ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 1,5 до 2,0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включ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Св. 3,0 до 3,5 включ.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Св. 2,5 до 3,0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включ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3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Высота штамба, м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 1,0 до 1,3 включ.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Св. 1,3 до 1,8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включ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Св. 1,3 до 1,8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включ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13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Диаметр штамба, см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 2,0 до 2,5 включ.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Св. 3,0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Св. 2,5 до 3,0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включ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58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 Количество скелетных ветвей, шт., не менее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13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 Диаметр корневой системы, см, не менее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13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 Длина корневой системы, см, не менее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457200"/>
          <a:ext cx="8229600" cy="586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Норма для групп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третьей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четвертой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пятой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Высота саженца, м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Св. 3,5 до 4,0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включ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Св. 4,0 до 5,0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включ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Более 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Высота штамба, м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Св. 1,5 до 2,0 включ.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Св. 1,8 до 2,2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включ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Св. 1,8 до 2,2 включ.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Диаметр штамба, см, не менее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 Количество скелетных ветвей, шт., не менее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 Величина земляного кома, м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 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1,0 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0,6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1,3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1,3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0,6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1,5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1,5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0,65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/>
              <a:t>Весенние сроки – при набухании почек, но до распускания листьев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Осенние сроки – наиболее благоприятны для растений с ранним листопадом (клен, липа, береза)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Начало периода вегетации – конец апреля – первая половина мая – высадка растений с ОКС, </a:t>
            </a:r>
            <a:r>
              <a:rPr lang="ru-RU" dirty="0" err="1"/>
              <a:t>интродуцентов</a:t>
            </a:r>
            <a:r>
              <a:rPr lang="ru-RU" dirty="0"/>
              <a:t>, теплолюбивых растений и видов, требующих укрытия на зиму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Сроки проведения</a:t>
            </a:r>
            <a:br>
              <a:rPr lang="ru-RU" dirty="0"/>
            </a:br>
            <a:r>
              <a:rPr lang="ru-RU" dirty="0"/>
              <a:t>посадочных работ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98</TotalTime>
  <Words>670</Words>
  <Application>Microsoft Office PowerPoint</Application>
  <PresentationFormat>Экран (4:3)</PresentationFormat>
  <Paragraphs>136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Открытая</vt:lpstr>
      <vt:lpstr>Особенности посадки деревьев и кустарников на парковых территориях</vt:lpstr>
      <vt:lpstr>Презентация PowerPoint</vt:lpstr>
      <vt:lpstr>Факторы, воздействующие на растения</vt:lpstr>
      <vt:lpstr>Источники саженцев</vt:lpstr>
      <vt:lpstr>Стандарты саженцев</vt:lpstr>
      <vt:lpstr>Презентация PowerPoint</vt:lpstr>
      <vt:lpstr>Презентация PowerPoint</vt:lpstr>
      <vt:lpstr>Презентация PowerPoint</vt:lpstr>
      <vt:lpstr>Сроки проведения посадочных работ</vt:lpstr>
      <vt:lpstr>Презентация PowerPoint</vt:lpstr>
      <vt:lpstr>Этапы посадочных работ</vt:lpstr>
      <vt:lpstr>Деревья и кустарники на озеленяемых территориях размещают только по согласованному проекту!!!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посадки деревьев и кустарников на парковых территориях</dc:title>
  <dc:creator>olga</dc:creator>
  <cp:lastModifiedBy>Пользователь Windows</cp:lastModifiedBy>
  <cp:revision>13</cp:revision>
  <dcterms:created xsi:type="dcterms:W3CDTF">2018-09-21T13:14:13Z</dcterms:created>
  <dcterms:modified xsi:type="dcterms:W3CDTF">2020-04-14T06:13:17Z</dcterms:modified>
</cp:coreProperties>
</file>