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9" r:id="rId2"/>
    <p:sldId id="256" r:id="rId3"/>
    <p:sldId id="258" r:id="rId4"/>
    <p:sldId id="301" r:id="rId5"/>
    <p:sldId id="302" r:id="rId6"/>
    <p:sldId id="303" r:id="rId7"/>
    <p:sldId id="304" r:id="rId8"/>
    <p:sldId id="278" r:id="rId9"/>
    <p:sldId id="289" r:id="rId10"/>
    <p:sldId id="294" r:id="rId11"/>
    <p:sldId id="305" r:id="rId12"/>
    <p:sldId id="306" r:id="rId13"/>
    <p:sldId id="307" r:id="rId14"/>
    <p:sldId id="308" r:id="rId15"/>
    <p:sldId id="293" r:id="rId16"/>
    <p:sldId id="261" r:id="rId17"/>
    <p:sldId id="268" r:id="rId18"/>
    <p:sldId id="262" r:id="rId19"/>
    <p:sldId id="263" r:id="rId20"/>
    <p:sldId id="265" r:id="rId21"/>
    <p:sldId id="272" r:id="rId22"/>
    <p:sldId id="266" r:id="rId23"/>
    <p:sldId id="285" r:id="rId24"/>
    <p:sldId id="296" r:id="rId25"/>
    <p:sldId id="260" r:id="rId26"/>
    <p:sldId id="267" r:id="rId27"/>
    <p:sldId id="286" r:id="rId28"/>
    <p:sldId id="277" r:id="rId29"/>
    <p:sldId id="300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702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D7240-9AA6-40FB-87C0-722624DD0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F8590-2F17-4507-B19D-847B64481B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A5F60-8465-424E-A9E7-D5C75E8256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719D1-146D-42C5-A8EA-6267C9411A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C0AA1-1FC0-479E-A4E9-5B3A7CE49A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A7BAE-5CD6-4F83-9173-C66C7315A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27F2-C766-40A6-8301-29ECA8F3EE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FCF26-D446-484D-B4CB-A8855A83C8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D059A-690A-4D1D-85DA-140824E19A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D102E-940B-4213-B256-8D9D9D0153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E9672-E74A-4035-980B-82FD86FD4D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2CCA8DA3-0BA6-4E59-9DA9-3A3C85D9C1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765175"/>
            <a:ext cx="8229600" cy="3024188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endParaRPr lang="ru-RU" sz="4000" smtClean="0">
              <a:solidFill>
                <a:srgbClr val="009900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6000" smtClean="0">
                <a:solidFill>
                  <a:srgbClr val="009900"/>
                </a:solidFill>
                <a:latin typeface="Times New Roman" pitchFamily="18" charset="0"/>
              </a:rPr>
              <a:t>Весна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6000" smtClean="0">
                <a:solidFill>
                  <a:srgbClr val="009900"/>
                </a:solidFill>
                <a:latin typeface="Times New Roman" pitchFamily="18" charset="0"/>
              </a:rPr>
              <a:t>в мире птиц и зверей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6000" smtClean="0">
              <a:solidFill>
                <a:srgbClr val="0099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sz="1200" smtClean="0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4572000" y="3716338"/>
            <a:ext cx="43561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0"/>
              <a:t>Автор-составитель: </a:t>
            </a:r>
          </a:p>
          <a:p>
            <a:r>
              <a:rPr lang="ru-RU" b="0"/>
              <a:t>педагог дополнительного образования </a:t>
            </a:r>
          </a:p>
          <a:p>
            <a:r>
              <a:rPr lang="ru-RU" b="0"/>
              <a:t>Сеина М.В.</a:t>
            </a: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3563938" y="5589588"/>
            <a:ext cx="178593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b="0"/>
              <a:t>Орел, 2020</a:t>
            </a:r>
          </a:p>
        </p:txBody>
      </p:sp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http://www.artleo.com/pic/201306/1440x900/artleo.com-491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15615" y="188640"/>
            <a:ext cx="6912769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Белка и сорока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415925"/>
            <a:ext cx="9144000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- Здравствуй, Белка, с весной тебя поздравляю!</a:t>
            </a:r>
            <a:endParaRPr lang="ru-RU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  <a:p>
            <a:pPr eaLnBrk="0" hangingPunct="0"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- Спасибо! И я тебя поздравляю.</a:t>
            </a:r>
            <a:endParaRPr lang="ru-RU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  <a:p>
            <a:pPr eaLnBrk="0" hangingPunct="0"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- Зачем нераскрывшиеся шишки собираешь?</a:t>
            </a:r>
            <a:endParaRPr lang="ru-RU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  <a:p>
            <a:pPr eaLnBrk="0" hangingPunct="0"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- Позавтракать собралась. Под чешуйками в шишках вкусные семена.</a:t>
            </a:r>
            <a:endParaRPr lang="ru-RU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  <a:p>
            <a:pPr eaLnBrk="0" hangingPunct="0"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- А ты, что покрасилась? Шерстка у тебя разноцветная.</a:t>
            </a:r>
            <a:endParaRPr lang="ru-RU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  <a:p>
            <a:pPr eaLnBrk="0" hangingPunct="0"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- Я ведь 2 раза в год линяю. Весной меняю свой серый зимний наряд на рыжий летний. А осенью наоборот. Увидишь меня через недельку, другую, я вся рыжая буду.</a:t>
            </a:r>
            <a:endParaRPr lang="ru-RU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  <a:p>
            <a:pPr eaLnBrk="0" hangingPunct="0"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- А можно посмотреть на твоих малышей?</a:t>
            </a:r>
            <a:endParaRPr lang="ru-RU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  <a:p>
            <a:pPr eaLnBrk="0" hangingPunct="0">
              <a:buFontTx/>
              <a:buChar char="-"/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Пока они у меня голенькие, слепые и беспомощные. </a:t>
            </a:r>
          </a:p>
          <a:p>
            <a:pPr eaLnBrk="0" hangingPunct="0"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  Прилетай через месяц, тогда и увидишь моих бельчат.</a:t>
            </a:r>
            <a:endParaRPr lang="ru-RU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  <a:p>
            <a:pPr eaLnBrk="0" hangingPunct="0"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- А не холодно им голеньким-то?</a:t>
            </a:r>
            <a:endParaRPr lang="ru-RU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  <a:p>
            <a:pPr eaLnBrk="0" hangingPunct="0"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- Что ты, я их молоком накормлю, теплом своим согрею, а потом ещё тёплой подстилкой укрою. А в тёплую погоду вынесу малышей своих на солнышко погреться. Ну, заболталась я с тобой, тороплюсь ведь, не привыкла я долго без дела сидеть.</a:t>
            </a:r>
            <a:endParaRPr lang="ru-RU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3554" name="Picture 2" descr="C:\Users\Admin\Desktop\461275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2950" y="2997200"/>
            <a:ext cx="183515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C:\Users\Admin\Desktop\800px-Сорок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6725" y="0"/>
            <a:ext cx="3597275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6" descr="C:\Users\Admin\Desktop\1286161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5375" y="5876925"/>
            <a:ext cx="550862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6013" y="1341438"/>
            <a:ext cx="6985000" cy="50165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Летом ходит без дороги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Возле сосен и берёз,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 зимой он спит в берлоге,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От мороза прячет нос. 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Он в берлоге спит зимой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Под большущею сосной,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 когда придёт весна,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Просыпается от сна.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4578" name="Picture 1" descr="C:\Users\Admin\Desktop\65594b5a244ba0579e2d6b5efa4e447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img1.liveinternet.ru/images/attach/c/2/82/955/82955523_9926c0064f1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813" y="1557338"/>
            <a:ext cx="5903912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лесу обитает, 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Дичью питается да в курятник забирается, 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хитрым зверем называется.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5602" name="Picture 1" descr="C:\Users\Admin\Desktop\128616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i27.tinypic.com/6omwz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55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6013" y="982663"/>
            <a:ext cx="6911975" cy="50165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Он такой со всех сторон колючий,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Что на нем иголки просто кучей.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Он похож на маленькую горку.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Ищет он грибы и тащит в норку.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Носик у него курносый черный,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 характер тихий, но упорный.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 траве он бродит без дорожек.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Ты его не бойся. Это …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5298" name="Picture 2" descr="http://www.ljplus.ru/img4/c/h/chashechka_kofe/ezhi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C:\Users\Admin\Desktop\1711001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697163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47813" y="1700213"/>
            <a:ext cx="6192837" cy="2801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Роет норы он умело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Знает, любит это дело.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Потому кроту и друг,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 зовут его …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2295" name="Picture 7" descr="http://www.wageningenur.nl/upload_mm/d/0/f/c15d7128-5a8c-4dac-bd5e-70e5e74dc90e_bbi%20shutterstock_52662298_das_dier_wild_Meles-meles_L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8" descr="C:\Users\Admin\Desktop\0_1340a2_f706c8e9_ori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760663" cy="300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452438" y="5229225"/>
            <a:ext cx="8391525" cy="120015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accent2"/>
                </a:solidFill>
              </a:rPr>
              <a:t>   Просыпаются звери, которые всю зиму спали. Они </a:t>
            </a:r>
          </a:p>
          <a:p>
            <a:pPr algn="ctr">
              <a:defRPr/>
            </a:pPr>
            <a:r>
              <a:rPr lang="ru-RU" dirty="0">
                <a:solidFill>
                  <a:schemeClr val="accent2"/>
                </a:solidFill>
              </a:rPr>
              <a:t>выходят из своих убежищ сильно похудевшими и</a:t>
            </a:r>
          </a:p>
          <a:p>
            <a:pPr algn="ctr">
              <a:defRPr/>
            </a:pPr>
            <a:r>
              <a:rPr lang="ru-RU" dirty="0">
                <a:solidFill>
                  <a:schemeClr val="accent2"/>
                </a:solidFill>
              </a:rPr>
              <a:t>начинают разыскивать корм.</a:t>
            </a:r>
          </a:p>
        </p:txBody>
      </p:sp>
      <p:pic>
        <p:nvPicPr>
          <p:cNvPr id="7174" name="Picture 6" descr="C:\Users\Helen\Desktop\звери весной\0_12c21_2e89946_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7950" y="360363"/>
            <a:ext cx="6656388" cy="482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4"/>
          <p:cNvSpPr txBox="1">
            <a:spLocks noChangeArrowheads="1"/>
          </p:cNvSpPr>
          <p:nvPr/>
        </p:nvSpPr>
        <p:spPr bwMode="auto">
          <a:xfrm>
            <a:off x="428625" y="6000750"/>
            <a:ext cx="8343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accent2"/>
                </a:solidFill>
              </a:rPr>
              <a:t>Барсук просыпается весной и начинает искать пищу.</a:t>
            </a:r>
          </a:p>
        </p:txBody>
      </p:sp>
      <p:pic>
        <p:nvPicPr>
          <p:cNvPr id="29698" name="Picture 8" descr="D:\клипарты\животные\380d9d3b0f7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357188"/>
            <a:ext cx="8437562" cy="528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4"/>
          <p:cNvSpPr txBox="1">
            <a:spLocks noChangeArrowheads="1"/>
          </p:cNvSpPr>
          <p:nvPr/>
        </p:nvSpPr>
        <p:spPr bwMode="auto">
          <a:xfrm>
            <a:off x="2411413" y="6092825"/>
            <a:ext cx="3306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accent2"/>
                </a:solidFill>
              </a:rPr>
              <a:t>Ёж ищет насекомых</a:t>
            </a:r>
            <a:r>
              <a:rPr lang="ru-RU"/>
              <a:t>.</a:t>
            </a:r>
          </a:p>
        </p:txBody>
      </p:sp>
      <p:pic>
        <p:nvPicPr>
          <p:cNvPr id="6148" name="Picture 4" descr="C:\Users\Helen\Desktop\звери весной\0_cb63_b07bcab1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25" y="285728"/>
            <a:ext cx="7239051" cy="5429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4"/>
          <p:cNvSpPr txBox="1">
            <a:spLocks noChangeArrowheads="1"/>
          </p:cNvSpPr>
          <p:nvPr/>
        </p:nvSpPr>
        <p:spPr bwMode="auto">
          <a:xfrm>
            <a:off x="395288" y="5589588"/>
            <a:ext cx="85725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   </a:t>
            </a:r>
            <a:r>
              <a:rPr lang="ru-RU">
                <a:solidFill>
                  <a:schemeClr val="accent2"/>
                </a:solidFill>
              </a:rPr>
              <a:t>Медведь – ест в основном растения и насекомых, но </a:t>
            </a:r>
          </a:p>
          <a:p>
            <a:pPr algn="ctr"/>
            <a:r>
              <a:rPr lang="ru-RU">
                <a:solidFill>
                  <a:schemeClr val="accent2"/>
                </a:solidFill>
              </a:rPr>
              <a:t>иногда охотится на крупных животных, например – лося и оленя.</a:t>
            </a:r>
          </a:p>
        </p:txBody>
      </p:sp>
      <p:pic>
        <p:nvPicPr>
          <p:cNvPr id="9223" name="Picture 7" descr="D:\животные\медведь 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638" y="-19050"/>
            <a:ext cx="7967662" cy="604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247650" y="6072188"/>
            <a:ext cx="8428038" cy="52387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chemeClr val="accent2"/>
                </a:solidFill>
                <a:latin typeface="Monotype Corsiva" pitchFamily="66" charset="0"/>
              </a:rPr>
              <a:t>Весной происходит много изменений в жизни животных</a:t>
            </a:r>
            <a:r>
              <a:rPr lang="ru-RU" dirty="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14338" name="Picture 6" descr="D:\весна\2592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530975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7" descr="D:\клипарты\животные\журавли клин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88913"/>
            <a:ext cx="5076825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8" descr="http://s28.postimg.org/xc5ephabx/imag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14950" y="0"/>
            <a:ext cx="3829050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10" descr="http://kak2z.ru/my_tagimg/img/2015/05/18/141e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11413" y="3429000"/>
            <a:ext cx="47625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12" descr="http://abload.de/img/2448065fis2i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288" y="3644900"/>
            <a:ext cx="2232025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4" descr="http://img0.liveinternet.ru/images/attach/c/7/95/182/95182220_Element38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72225" y="4221163"/>
            <a:ext cx="2601913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4"/>
          <p:cNvSpPr txBox="1">
            <a:spLocks noChangeArrowheads="1"/>
          </p:cNvSpPr>
          <p:nvPr/>
        </p:nvSpPr>
        <p:spPr bwMode="auto">
          <a:xfrm>
            <a:off x="755650" y="5805488"/>
            <a:ext cx="79930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chemeClr val="accent2"/>
                </a:solidFill>
              </a:rPr>
              <a:t>    Весной звери линяют. Свою тёплую шубу они</a:t>
            </a:r>
          </a:p>
          <a:p>
            <a:pPr algn="ctr"/>
            <a:r>
              <a:rPr lang="ru-RU">
                <a:solidFill>
                  <a:schemeClr val="accent2"/>
                </a:solidFill>
              </a:rPr>
              <a:t> меняют на  лёгкую летнюю.</a:t>
            </a:r>
          </a:p>
        </p:txBody>
      </p:sp>
      <p:pic>
        <p:nvPicPr>
          <p:cNvPr id="12294" name="Picture 6" descr="D:\животные\лисич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92100"/>
            <a:ext cx="3657600" cy="539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 descr="D:\животные\лисица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1838" y="292100"/>
            <a:ext cx="4089400" cy="539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4"/>
          <p:cNvSpPr txBox="1">
            <a:spLocks noChangeArrowheads="1"/>
          </p:cNvSpPr>
          <p:nvPr/>
        </p:nvSpPr>
        <p:spPr bwMode="auto">
          <a:xfrm>
            <a:off x="300038" y="5734050"/>
            <a:ext cx="87153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>
                <a:solidFill>
                  <a:schemeClr val="accent2"/>
                </a:solidFill>
              </a:rPr>
              <a:t>   У некоторых изменяется окраска шерсти, чтобы быть</a:t>
            </a:r>
          </a:p>
          <a:p>
            <a:pPr algn="ctr"/>
            <a:r>
              <a:rPr lang="ru-RU">
                <a:solidFill>
                  <a:schemeClr val="accent2"/>
                </a:solidFill>
              </a:rPr>
              <a:t> менее заметными после таяния зимнего снега.</a:t>
            </a:r>
          </a:p>
        </p:txBody>
      </p:sp>
      <p:pic>
        <p:nvPicPr>
          <p:cNvPr id="19461" name="Picture 5" descr="D:\животные\зяяц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825" y="433388"/>
            <a:ext cx="4194175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D:\животные\заяц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433388"/>
            <a:ext cx="40417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4"/>
          <p:cNvSpPr txBox="1">
            <a:spLocks noChangeArrowheads="1"/>
          </p:cNvSpPr>
          <p:nvPr/>
        </p:nvSpPr>
        <p:spPr bwMode="auto">
          <a:xfrm>
            <a:off x="468313" y="5876925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chemeClr val="accent2"/>
                </a:solidFill>
              </a:rPr>
              <a:t>У белки, зайца, ласки вновь меняется цвет меха.</a:t>
            </a:r>
          </a:p>
        </p:txBody>
      </p:sp>
      <p:pic>
        <p:nvPicPr>
          <p:cNvPr id="13317" name="Picture 5" descr="D:\животные\ласка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25" y="219075"/>
            <a:ext cx="4035425" cy="423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 descr="D:\животные\я лас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2700" y="2017713"/>
            <a:ext cx="502285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животные\Белки\46c0dda3f2b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25" y="360363"/>
            <a:ext cx="4181475" cy="575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D:\животные\Белки\46c0dd89b72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4725" y="360363"/>
            <a:ext cx="4073525" cy="582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Box 5"/>
          <p:cNvSpPr txBox="1">
            <a:spLocks noChangeArrowheads="1"/>
          </p:cNvSpPr>
          <p:nvPr/>
        </p:nvSpPr>
        <p:spPr bwMode="auto">
          <a:xfrm>
            <a:off x="3571875" y="6215063"/>
            <a:ext cx="1098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2060"/>
                </a:solidFill>
              </a:rPr>
              <a:t>Белка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725488"/>
          </a:xfrm>
        </p:spPr>
        <p:txBody>
          <a:bodyPr/>
          <a:lstStyle/>
          <a:p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ЛИНЯТЬ: </a:t>
            </a:r>
            <a:br>
              <a:rPr lang="ru-RU" smtClean="0"/>
            </a:br>
            <a:r>
              <a:rPr lang="ru-RU" smtClean="0"/>
              <a:t>менять шерсть, оперение, сбрасывать старый наружный покров, заменяя его на новый.</a:t>
            </a:r>
          </a:p>
        </p:txBody>
      </p:sp>
      <p:pic>
        <p:nvPicPr>
          <p:cNvPr id="36866" name="Picture 3" descr="C:\Users\Admin\Desktop\31477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75" y="4583113"/>
            <a:ext cx="1828800" cy="227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4" descr="C:\Users\Admin\Desktop\65594b5a244ba0579e2d6b5efa4e447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5" descr="C:\Users\Admin\Desktop\82577749_buketi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733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4"/>
          <p:cNvSpPr txBox="1">
            <a:spLocks noChangeArrowheads="1"/>
          </p:cNvSpPr>
          <p:nvPr/>
        </p:nvSpPr>
        <p:spPr bwMode="auto">
          <a:xfrm>
            <a:off x="250825" y="5157788"/>
            <a:ext cx="86391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>
                <a:solidFill>
                  <a:schemeClr val="accent2"/>
                </a:solidFill>
              </a:rPr>
              <a:t>   У большинства зверей весной рождаются детёныши.</a:t>
            </a:r>
          </a:p>
          <a:p>
            <a:pPr algn="ctr"/>
            <a:r>
              <a:rPr lang="ru-RU">
                <a:solidFill>
                  <a:schemeClr val="accent2"/>
                </a:solidFill>
              </a:rPr>
              <a:t>Взрослые животные заботятся о своём потомстве:</a:t>
            </a:r>
          </a:p>
          <a:p>
            <a:pPr algn="ctr"/>
            <a:r>
              <a:rPr lang="ru-RU">
                <a:solidFill>
                  <a:schemeClr val="accent2"/>
                </a:solidFill>
              </a:rPr>
              <a:t>кормят, защищают  их от врагов</a:t>
            </a:r>
            <a:r>
              <a:rPr lang="ru-RU"/>
              <a:t>.</a:t>
            </a:r>
          </a:p>
        </p:txBody>
      </p:sp>
      <p:pic>
        <p:nvPicPr>
          <p:cNvPr id="6149" name="Picture 5" descr="C:\Users\Helen\Desktop\звери весной\0_f6d0_6308a9bf_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7125" y="-30163"/>
            <a:ext cx="6761163" cy="5492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4"/>
          <p:cNvSpPr txBox="1">
            <a:spLocks noChangeArrowheads="1"/>
          </p:cNvSpPr>
          <p:nvPr/>
        </p:nvSpPr>
        <p:spPr bwMode="auto">
          <a:xfrm>
            <a:off x="468313" y="5373688"/>
            <a:ext cx="82391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    </a:t>
            </a:r>
            <a:r>
              <a:rPr lang="ru-RU">
                <a:solidFill>
                  <a:schemeClr val="accent2"/>
                </a:solidFill>
              </a:rPr>
              <a:t>Маленькие медвежата появляются ещё зимой, в</a:t>
            </a:r>
          </a:p>
          <a:p>
            <a:pPr algn="ctr"/>
            <a:r>
              <a:rPr lang="ru-RU">
                <a:solidFill>
                  <a:schemeClr val="accent2"/>
                </a:solidFill>
              </a:rPr>
              <a:t>трескучий мороз. </a:t>
            </a:r>
          </a:p>
        </p:txBody>
      </p:sp>
      <p:pic>
        <p:nvPicPr>
          <p:cNvPr id="14343" name="Picture 7" descr="D:\животные\медвежата новорожд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4863" y="244475"/>
            <a:ext cx="7327900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животные\медвежат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550" y="646113"/>
            <a:ext cx="8083550" cy="525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4"/>
          <p:cNvSpPr txBox="1">
            <a:spLocks noChangeArrowheads="1"/>
          </p:cNvSpPr>
          <p:nvPr/>
        </p:nvSpPr>
        <p:spPr bwMode="auto">
          <a:xfrm>
            <a:off x="323850" y="5445125"/>
            <a:ext cx="8588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    </a:t>
            </a:r>
            <a:r>
              <a:rPr lang="ru-RU">
                <a:solidFill>
                  <a:schemeClr val="accent2"/>
                </a:solidFill>
              </a:rPr>
              <a:t>Для большинства животных весна – это время </a:t>
            </a:r>
          </a:p>
          <a:p>
            <a:pPr algn="ctr"/>
            <a:r>
              <a:rPr lang="ru-RU">
                <a:solidFill>
                  <a:schemeClr val="accent2"/>
                </a:solidFill>
              </a:rPr>
              <a:t>размножения. Поэтому охота и рыбная ловля  весной</a:t>
            </a:r>
          </a:p>
          <a:p>
            <a:pPr algn="ctr"/>
            <a:r>
              <a:rPr lang="ru-RU">
                <a:solidFill>
                  <a:schemeClr val="accent2"/>
                </a:solidFill>
              </a:rPr>
              <a:t>запрещены.</a:t>
            </a:r>
          </a:p>
        </p:txBody>
      </p:sp>
      <p:pic>
        <p:nvPicPr>
          <p:cNvPr id="24582" name="Picture 6" descr="C:\Users\Helen\Desktop\звери весной\0_12345_6a8159_-1-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3638" y="219075"/>
            <a:ext cx="685323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C:\Users\Admin\Desktop\0009-009-Vyvod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3" descr="C:\Users\Admin\Desktop\c99c92824d0415285ed52d03770ac09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6925" y="4265613"/>
            <a:ext cx="326707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WordArt 3"/>
          <p:cNvSpPr>
            <a:spLocks noChangeArrowheads="1" noChangeShapeType="1" noTextEdit="1"/>
          </p:cNvSpPr>
          <p:nvPr/>
        </p:nvSpPr>
        <p:spPr bwMode="auto">
          <a:xfrm>
            <a:off x="214313" y="500063"/>
            <a:ext cx="8715375" cy="8715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80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8313" y="188913"/>
            <a:ext cx="8280400" cy="14462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Каких птиц мы называем зимующими, а каких перелетными? </a:t>
            </a:r>
          </a:p>
        </p:txBody>
      </p:sp>
      <p:sp>
        <p:nvSpPr>
          <p:cNvPr id="5" name="Овал 4"/>
          <p:cNvSpPr/>
          <p:nvPr/>
        </p:nvSpPr>
        <p:spPr bwMode="auto">
          <a:xfrm>
            <a:off x="323850" y="2565400"/>
            <a:ext cx="4103688" cy="206533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зимуют рядом с нами</a:t>
            </a:r>
          </a:p>
        </p:txBody>
      </p:sp>
      <p:sp>
        <p:nvSpPr>
          <p:cNvPr id="4101" name="Овал 5"/>
          <p:cNvSpPr>
            <a:spLocks noChangeArrowheads="1"/>
          </p:cNvSpPr>
          <p:nvPr/>
        </p:nvSpPr>
        <p:spPr bwMode="auto">
          <a:xfrm>
            <a:off x="4211638" y="4149725"/>
            <a:ext cx="4105275" cy="206533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3600">
                <a:latin typeface="Monotype Corsiva" pitchFamily="66" charset="0"/>
              </a:rPr>
              <a:t>улетают на зиму в теплые края</a:t>
            </a:r>
          </a:p>
        </p:txBody>
      </p:sp>
      <p:cxnSp>
        <p:nvCxnSpPr>
          <p:cNvPr id="8" name="Прямая со стрелкой 7"/>
          <p:cNvCxnSpPr/>
          <p:nvPr/>
        </p:nvCxnSpPr>
        <p:spPr bwMode="auto">
          <a:xfrm>
            <a:off x="2124075" y="1484313"/>
            <a:ext cx="0" cy="10080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Прямая со стрелкой 11"/>
          <p:cNvCxnSpPr/>
          <p:nvPr/>
        </p:nvCxnSpPr>
        <p:spPr bwMode="auto">
          <a:xfrm>
            <a:off x="6443663" y="1484313"/>
            <a:ext cx="0" cy="25209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5367" name="Picture 8" descr="C:\Users\Admin\Desktop\82577749_buketik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648200"/>
            <a:ext cx="3733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9" descr="C:\Users\Admin\Desktop\1711001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1628775"/>
            <a:ext cx="320357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10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457200" y="-46038"/>
            <a:ext cx="8229600" cy="4603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 flipV="1">
            <a:off x="457200" y="6858000"/>
            <a:ext cx="8229600" cy="4603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6387" name="Rectangle 1"/>
          <p:cNvSpPr>
            <a:spLocks noChangeArrowheads="1"/>
          </p:cNvSpPr>
          <p:nvPr/>
        </p:nvSpPr>
        <p:spPr bwMode="auto">
          <a:xfrm>
            <a:off x="323850" y="2001838"/>
            <a:ext cx="626427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4000">
                <a:latin typeface="Monotype Corsiva" pitchFamily="66" charset="0"/>
              </a:rPr>
              <a:t>Всех перелетных птиц черней,</a:t>
            </a:r>
          </a:p>
          <a:p>
            <a:pPr eaLnBrk="0" hangingPunct="0"/>
            <a:r>
              <a:rPr lang="ru-RU" sz="4000">
                <a:latin typeface="Monotype Corsiva" pitchFamily="66" charset="0"/>
              </a:rPr>
              <a:t>Чистит  пашню от червей, </a:t>
            </a:r>
          </a:p>
          <a:p>
            <a:pPr eaLnBrk="0" hangingPunct="0"/>
            <a:r>
              <a:rPr lang="ru-RU" sz="4000">
                <a:latin typeface="Monotype Corsiva" pitchFamily="66" charset="0"/>
              </a:rPr>
              <a:t>Взад – вперед по пашне вскачь,</a:t>
            </a:r>
          </a:p>
          <a:p>
            <a:pPr eaLnBrk="0" hangingPunct="0"/>
            <a:r>
              <a:rPr lang="ru-RU" sz="4000">
                <a:latin typeface="Monotype Corsiva" pitchFamily="66" charset="0"/>
              </a:rPr>
              <a:t>А зовется птица</a:t>
            </a:r>
            <a:r>
              <a:rPr lang="ru-RU" sz="3600">
                <a:latin typeface="Monotype Corsiva" pitchFamily="66" charset="0"/>
              </a:rPr>
              <a:t>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39975" y="1125538"/>
            <a:ext cx="4103688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Загадки.</a:t>
            </a:r>
          </a:p>
        </p:txBody>
      </p:sp>
      <p:pic>
        <p:nvPicPr>
          <p:cNvPr id="51203" name="Picture 3" descr="http://ekladata.com/z2qc7qrbYGiYKAabO2RvYizTnok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3068638"/>
            <a:ext cx="47625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8" descr="C:\Users\Admin\Desktop\899129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611188" y="1598613"/>
            <a:ext cx="6985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3600">
                <a:latin typeface="Monotype Corsiva" pitchFamily="66" charset="0"/>
              </a:rPr>
              <a:t>Он прилетает каждый год</a:t>
            </a:r>
          </a:p>
          <a:p>
            <a:pPr eaLnBrk="0" hangingPunct="0"/>
            <a:r>
              <a:rPr lang="ru-RU" sz="3600">
                <a:latin typeface="Monotype Corsiva" pitchFamily="66" charset="0"/>
              </a:rPr>
              <a:t>Туда, где домик его ждет.</a:t>
            </a:r>
          </a:p>
          <a:p>
            <a:pPr eaLnBrk="0" hangingPunct="0"/>
            <a:r>
              <a:rPr lang="ru-RU" sz="3600">
                <a:latin typeface="Monotype Corsiva" pitchFamily="66" charset="0"/>
              </a:rPr>
              <a:t>Чужие песни петь умеет, </a:t>
            </a:r>
          </a:p>
          <a:p>
            <a:pPr eaLnBrk="0" hangingPunct="0"/>
            <a:r>
              <a:rPr lang="ru-RU" sz="3600">
                <a:latin typeface="Monotype Corsiva" pitchFamily="66" charset="0"/>
              </a:rPr>
              <a:t>А все же голос свой имеет. </a:t>
            </a:r>
          </a:p>
        </p:txBody>
      </p:sp>
      <p:pic>
        <p:nvPicPr>
          <p:cNvPr id="52227" name="Picture 3" descr="http://abload.de/img/bird-png-kus-png-245dqhj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2276475"/>
            <a:ext cx="47625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8" descr="C:\Users\Admin\Desktop\899129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755650" y="1538288"/>
            <a:ext cx="43926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3600">
                <a:latin typeface="Monotype Corsiva" pitchFamily="66" charset="0"/>
              </a:rPr>
              <a:t>Пестрая крякушка</a:t>
            </a:r>
          </a:p>
          <a:p>
            <a:pPr eaLnBrk="0" hangingPunct="0"/>
            <a:r>
              <a:rPr lang="ru-RU" sz="3600">
                <a:latin typeface="Monotype Corsiva" pitchFamily="66" charset="0"/>
              </a:rPr>
              <a:t>Ловит лягушек</a:t>
            </a:r>
          </a:p>
          <a:p>
            <a:pPr eaLnBrk="0" hangingPunct="0"/>
            <a:r>
              <a:rPr lang="ru-RU" sz="3600">
                <a:latin typeface="Monotype Corsiva" pitchFamily="66" charset="0"/>
              </a:rPr>
              <a:t>Ходит вразвалочку</a:t>
            </a:r>
            <a:br>
              <a:rPr lang="ru-RU" sz="3600">
                <a:latin typeface="Monotype Corsiva" pitchFamily="66" charset="0"/>
              </a:rPr>
            </a:br>
            <a:r>
              <a:rPr lang="ru-RU" sz="3600">
                <a:latin typeface="Monotype Corsiva" pitchFamily="66" charset="0"/>
              </a:rPr>
              <a:t>Спотыкалочкой .    </a:t>
            </a:r>
          </a:p>
        </p:txBody>
      </p:sp>
      <p:pic>
        <p:nvPicPr>
          <p:cNvPr id="53251" name="Picture 3" descr="http://zezete2.z.e.pic.centerblog.net/o/a196e20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3213100"/>
            <a:ext cx="6443662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8" descr="C:\Users\Admin\Desktop\899129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611188" y="1808163"/>
            <a:ext cx="597693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3600">
                <a:latin typeface="Monotype Corsiva" pitchFamily="66" charset="0"/>
              </a:rPr>
              <a:t>Прилетает к нам с теплом,</a:t>
            </a:r>
          </a:p>
          <a:p>
            <a:pPr eaLnBrk="0" hangingPunct="0"/>
            <a:r>
              <a:rPr lang="ru-RU" sz="3600">
                <a:latin typeface="Monotype Corsiva" pitchFamily="66" charset="0"/>
              </a:rPr>
              <a:t>Путь проделав длинный,</a:t>
            </a:r>
          </a:p>
          <a:p>
            <a:pPr eaLnBrk="0" hangingPunct="0"/>
            <a:r>
              <a:rPr lang="ru-RU" sz="3600">
                <a:latin typeface="Monotype Corsiva" pitchFamily="66" charset="0"/>
              </a:rPr>
              <a:t>Лепит домик под окном </a:t>
            </a:r>
          </a:p>
          <a:p>
            <a:pPr eaLnBrk="0" hangingPunct="0"/>
            <a:r>
              <a:rPr lang="ru-RU" sz="3600">
                <a:latin typeface="Monotype Corsiva" pitchFamily="66" charset="0"/>
              </a:rPr>
              <a:t>Из травы и глины. </a:t>
            </a:r>
          </a:p>
        </p:txBody>
      </p:sp>
      <p:pic>
        <p:nvPicPr>
          <p:cNvPr id="54275" name="Picture 3" descr="http://img-fotki.yandex.ru/get/6411/16969765.6b/0_69795_ce087289_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895099">
            <a:off x="4041775" y="3033713"/>
            <a:ext cx="4967288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8" descr="C:\Users\Admin\Desktop\899129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0" y="6215063"/>
            <a:ext cx="9144000" cy="584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chemeClr val="accent2"/>
                </a:solidFill>
                <a:latin typeface="Monotype Corsiva" pitchFamily="66" charset="0"/>
              </a:rPr>
              <a:t>Птицы откладывают яйца и высиживают птенцов</a:t>
            </a:r>
            <a:r>
              <a:rPr lang="ru-RU" sz="3200" dirty="0">
                <a:latin typeface="Monotype Corsiva" pitchFamily="66" charset="0"/>
              </a:rPr>
              <a:t>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237288"/>
            <a:ext cx="9144000" cy="584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rgbClr val="002060"/>
                </a:solidFill>
                <a:latin typeface="Monotype Corsiva" pitchFamily="66" charset="0"/>
              </a:rPr>
              <a:t>Птенцам нужно много корма, чтобы они быстро росли</a:t>
            </a:r>
            <a:r>
              <a:rPr lang="ru-RU" sz="3200" dirty="0">
                <a:latin typeface="Monotype Corsiva" pitchFamily="66" charset="0"/>
              </a:rPr>
              <a:t>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470</Words>
  <Application>Microsoft Office PowerPoint</Application>
  <PresentationFormat>Экран (4:3)</PresentationFormat>
  <Paragraphs>66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Times New Roman</vt:lpstr>
      <vt:lpstr>Monotype Corsiva</vt:lpstr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      ЛИНЯТЬ:  менять шерсть, оперение, сбрасывать старый наружный покров, заменяя его на новый.</vt:lpstr>
      <vt:lpstr>Слайд 25</vt:lpstr>
      <vt:lpstr>Слайд 26</vt:lpstr>
      <vt:lpstr>Слайд 27</vt:lpstr>
      <vt:lpstr>Слайд 28</vt:lpstr>
      <vt:lpstr>Слайд 29</vt:lpstr>
    </vt:vector>
  </TitlesOfParts>
  <Company>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Helen</dc:creator>
  <cp:lastModifiedBy>konstancia882@gmail.ru</cp:lastModifiedBy>
  <cp:revision>56</cp:revision>
  <dcterms:created xsi:type="dcterms:W3CDTF">2009-03-12T15:59:10Z</dcterms:created>
  <dcterms:modified xsi:type="dcterms:W3CDTF">2020-04-14T08:55:55Z</dcterms:modified>
</cp:coreProperties>
</file>